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32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FCABC7-7A2C-48C2-98BD-A15F10F38824}"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21924706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FCABC7-7A2C-48C2-98BD-A15F10F38824}"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209829979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FCABC7-7A2C-48C2-98BD-A15F10F38824}"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35960884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FCABC7-7A2C-48C2-98BD-A15F10F38824}"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87915690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CABC7-7A2C-48C2-98BD-A15F10F38824}"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422660553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FCABC7-7A2C-48C2-98BD-A15F10F38824}" type="datetimeFigureOut">
              <a:rPr lang="en-US" smtClean="0"/>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29638000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FCABC7-7A2C-48C2-98BD-A15F10F38824}" type="datetimeFigureOut">
              <a:rPr lang="en-US" smtClean="0"/>
              <a:t>7/15/2016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253796833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FCABC7-7A2C-48C2-98BD-A15F10F38824}" type="datetimeFigureOut">
              <a:rPr lang="en-US" smtClean="0"/>
              <a:t>7/15/2016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417866972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CABC7-7A2C-48C2-98BD-A15F10F38824}" type="datetimeFigureOut">
              <a:rPr lang="en-US" smtClean="0"/>
              <a:t>7/15/2016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55642296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CABC7-7A2C-48C2-98BD-A15F10F38824}" type="datetimeFigureOut">
              <a:rPr lang="en-US" smtClean="0"/>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382663284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CABC7-7A2C-48C2-98BD-A15F10F38824}" type="datetimeFigureOut">
              <a:rPr lang="en-US" smtClean="0"/>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EB96B-75B1-4DCD-8270-43BB22C15127}" type="slidenum">
              <a:rPr lang="en-US" smtClean="0"/>
              <a:t>‹#›</a:t>
            </a:fld>
            <a:endParaRPr lang="en-US"/>
          </a:p>
        </p:txBody>
      </p:sp>
    </p:spTree>
    <p:extLst>
      <p:ext uri="{BB962C8B-B14F-4D97-AF65-F5344CB8AC3E}">
        <p14:creationId xmlns:p14="http://schemas.microsoft.com/office/powerpoint/2010/main" val="124231046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CABC7-7A2C-48C2-98BD-A15F10F38824}" type="datetimeFigureOut">
              <a:rPr lang="en-US" smtClean="0"/>
              <a:t>7/15/2016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EB96B-75B1-4DCD-8270-43BB22C15127}" type="slidenum">
              <a:rPr lang="en-US" smtClean="0"/>
              <a:t>‹#›</a:t>
            </a:fld>
            <a:endParaRPr lang="en-US"/>
          </a:p>
        </p:txBody>
      </p:sp>
    </p:spTree>
    <p:extLst>
      <p:ext uri="{BB962C8B-B14F-4D97-AF65-F5344CB8AC3E}">
        <p14:creationId xmlns:p14="http://schemas.microsoft.com/office/powerpoint/2010/main" val="143095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5" name="TextBox 4"/>
          <p:cNvSpPr txBox="1"/>
          <p:nvPr/>
        </p:nvSpPr>
        <p:spPr>
          <a:xfrm>
            <a:off x="0" y="0"/>
            <a:ext cx="9144000" cy="1077218"/>
          </a:xfrm>
          <a:prstGeom prst="rect">
            <a:avLst/>
          </a:prstGeom>
          <a:solidFill>
            <a:schemeClr val="accent6">
              <a:lumMod val="75000"/>
            </a:schemeClr>
          </a:solidFill>
        </p:spPr>
        <p:txBody>
          <a:bodyPr wrap="square" rtlCol="0">
            <a:spAutoFit/>
          </a:bodyPr>
          <a:lstStyle/>
          <a:p>
            <a:pPr algn="ctr"/>
            <a:r>
              <a:rPr lang="en-US" sz="3200" dirty="0" smtClean="0">
                <a:solidFill>
                  <a:schemeClr val="bg1"/>
                </a:solidFill>
              </a:rPr>
              <a:t>Likely spot of where Paul and Timothy began evangelizing to found the church in Philippi.</a:t>
            </a:r>
            <a:endParaRPr lang="en-US" sz="3200" dirty="0">
              <a:solidFill>
                <a:schemeClr val="bg1"/>
              </a:solidFill>
            </a:endParaRPr>
          </a:p>
        </p:txBody>
      </p:sp>
      <p:sp>
        <p:nvSpPr>
          <p:cNvPr id="6" name="TextBox 5"/>
          <p:cNvSpPr txBox="1"/>
          <p:nvPr/>
        </p:nvSpPr>
        <p:spPr>
          <a:xfrm>
            <a:off x="0" y="6516130"/>
            <a:ext cx="9144000" cy="400110"/>
          </a:xfrm>
          <a:prstGeom prst="rect">
            <a:avLst/>
          </a:prstGeom>
          <a:noFill/>
        </p:spPr>
        <p:txBody>
          <a:bodyPr wrap="square" rtlCol="0">
            <a:spAutoFit/>
          </a:bodyPr>
          <a:lstStyle/>
          <a:p>
            <a:pPr algn="r"/>
            <a:r>
              <a:rPr lang="en-US" sz="2000" b="1" dirty="0" smtClean="0">
                <a:solidFill>
                  <a:schemeClr val="bg1"/>
                </a:solidFill>
              </a:rPr>
              <a:t>image © 2012 Todd Bolen / BiblePlaces.com</a:t>
            </a:r>
            <a:endParaRPr lang="en-US" sz="2000" b="1" dirty="0">
              <a:solidFill>
                <a:schemeClr val="bg1"/>
              </a:solidFill>
            </a:endParaRPr>
          </a:p>
        </p:txBody>
      </p:sp>
    </p:spTree>
    <p:extLst>
      <p:ext uri="{BB962C8B-B14F-4D97-AF65-F5344CB8AC3E}">
        <p14:creationId xmlns:p14="http://schemas.microsoft.com/office/powerpoint/2010/main" val="235342738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8238"/>
            <a:ext cx="9144000" cy="6986528"/>
          </a:xfrm>
          <a:prstGeom prst="rect">
            <a:avLst/>
          </a:prstGeom>
          <a:noFill/>
        </p:spPr>
        <p:txBody>
          <a:bodyPr wrap="square" rtlCol="0">
            <a:spAutoFit/>
          </a:bodyPr>
          <a:lstStyle/>
          <a:p>
            <a:r>
              <a:rPr lang="en-US" sz="3200" dirty="0" smtClean="0">
                <a:solidFill>
                  <a:schemeClr val="bg1"/>
                </a:solidFill>
              </a:rPr>
              <a:t>			</a:t>
            </a:r>
            <a:r>
              <a:rPr lang="en-US" sz="3200" dirty="0" smtClean="0">
                <a:solidFill>
                  <a:srgbClr val="FFFF00"/>
                </a:solidFill>
              </a:rPr>
              <a:t>Paul and Timothy </a:t>
            </a:r>
            <a:r>
              <a:rPr lang="en-US" sz="3200" dirty="0" smtClean="0">
                <a:solidFill>
                  <a:schemeClr val="bg1"/>
                </a:solidFill>
              </a:rPr>
              <a:t>[1.1]</a:t>
            </a:r>
          </a:p>
          <a:p>
            <a:r>
              <a:rPr lang="en-US" sz="3200" dirty="0">
                <a:solidFill>
                  <a:schemeClr val="bg1"/>
                </a:solidFill>
              </a:rPr>
              <a:t>	</a:t>
            </a:r>
            <a:r>
              <a:rPr lang="en-US" sz="3200" dirty="0" smtClean="0">
                <a:solidFill>
                  <a:schemeClr val="bg1"/>
                </a:solidFill>
              </a:rPr>
              <a:t>		</a:t>
            </a:r>
          </a:p>
          <a:p>
            <a:endParaRPr lang="en-US" sz="3200" dirty="0" smtClean="0">
              <a:solidFill>
                <a:schemeClr val="bg1"/>
              </a:solidFill>
            </a:endParaRPr>
          </a:p>
          <a:p>
            <a:r>
              <a:rPr lang="en-US" sz="3200" dirty="0" smtClean="0">
                <a:solidFill>
                  <a:srgbClr val="FFFF00"/>
                </a:solidFill>
              </a:rPr>
              <a:t>Paul</a:t>
            </a:r>
            <a:r>
              <a:rPr lang="en-US" sz="3200" dirty="0" smtClean="0">
                <a:solidFill>
                  <a:schemeClr val="bg1"/>
                </a:solidFill>
              </a:rPr>
              <a:t>:  an apostle [1.16]</a:t>
            </a:r>
          </a:p>
          <a:p>
            <a:r>
              <a:rPr lang="en-US" sz="3200" dirty="0" smtClean="0">
                <a:solidFill>
                  <a:schemeClr val="bg1"/>
                </a:solidFill>
                <a:sym typeface="Wingdings 2" panose="05020102010507070707" pitchFamily="18" charset="2"/>
              </a:rPr>
              <a:t> </a:t>
            </a:r>
            <a:r>
              <a:rPr lang="en-US" sz="3200" dirty="0" smtClean="0">
                <a:solidFill>
                  <a:schemeClr val="bg1"/>
                </a:solidFill>
              </a:rPr>
              <a:t>once a Pharisee persecuting the church [3.5-6]</a:t>
            </a:r>
          </a:p>
          <a:p>
            <a:r>
              <a:rPr lang="en-US" sz="3200" dirty="0" smtClean="0">
                <a:solidFill>
                  <a:schemeClr val="bg1"/>
                </a:solidFill>
                <a:sym typeface="Wingdings 2" panose="05020102010507070707" pitchFamily="18" charset="2"/>
              </a:rPr>
              <a:t> </a:t>
            </a:r>
            <a:r>
              <a:rPr lang="en-US" sz="3200" dirty="0" smtClean="0">
                <a:solidFill>
                  <a:schemeClr val="bg1"/>
                </a:solidFill>
              </a:rPr>
              <a:t>mistreated for the gospel in Philippi [1.30]</a:t>
            </a:r>
          </a:p>
          <a:p>
            <a:r>
              <a:rPr lang="en-US" sz="3200" dirty="0" smtClean="0">
                <a:solidFill>
                  <a:schemeClr val="bg1"/>
                </a:solidFill>
                <a:sym typeface="Wingdings 2" panose="05020102010507070707" pitchFamily="18" charset="2"/>
              </a:rPr>
              <a:t> </a:t>
            </a:r>
            <a:r>
              <a:rPr lang="en-US" sz="3200" dirty="0" smtClean="0">
                <a:solidFill>
                  <a:schemeClr val="bg1"/>
                </a:solidFill>
              </a:rPr>
              <a:t>in Roman prison for the gospel [1.7, 13-14, 17; 4.22]</a:t>
            </a:r>
          </a:p>
          <a:p>
            <a:r>
              <a:rPr lang="en-US" sz="3200" dirty="0" smtClean="0">
                <a:solidFill>
                  <a:schemeClr val="bg1"/>
                </a:solidFill>
                <a:sym typeface="Wingdings 2" panose="05020102010507070707" pitchFamily="18" charset="2"/>
              </a:rPr>
              <a:t> </a:t>
            </a:r>
            <a:r>
              <a:rPr lang="en-US" sz="3200" dirty="0" smtClean="0">
                <a:solidFill>
                  <a:schemeClr val="bg1"/>
                </a:solidFill>
              </a:rPr>
              <a:t>content b/c doing ministry there! [1.12-14; 4.11-13]</a:t>
            </a:r>
          </a:p>
          <a:p>
            <a:endParaRPr lang="en-US" sz="3200" dirty="0" smtClean="0">
              <a:solidFill>
                <a:schemeClr val="bg1"/>
              </a:solidFill>
            </a:endParaRPr>
          </a:p>
          <a:p>
            <a:r>
              <a:rPr lang="en-US" sz="3200" dirty="0" smtClean="0">
                <a:solidFill>
                  <a:srgbClr val="FFFF00"/>
                </a:solidFill>
              </a:rPr>
              <a:t>Both</a:t>
            </a:r>
            <a:r>
              <a:rPr lang="en-US" sz="3200" dirty="0" smtClean="0">
                <a:solidFill>
                  <a:schemeClr val="bg1"/>
                </a:solidFill>
              </a:rPr>
              <a:t>:  consider themselves slaves for Christ [1.1]</a:t>
            </a:r>
          </a:p>
          <a:p>
            <a:r>
              <a:rPr lang="en-US" sz="3200" dirty="0" smtClean="0">
                <a:solidFill>
                  <a:schemeClr val="bg1"/>
                </a:solidFill>
                <a:sym typeface="Wingdings 2" panose="05020102010507070707" pitchFamily="18" charset="2"/>
              </a:rPr>
              <a:t> </a:t>
            </a:r>
            <a:r>
              <a:rPr lang="en-US" sz="3200" dirty="0" smtClean="0">
                <a:solidFill>
                  <a:schemeClr val="bg1"/>
                </a:solidFill>
              </a:rPr>
              <a:t>gave up everything for Christ [2.22; 3.7-8]</a:t>
            </a:r>
          </a:p>
          <a:p>
            <a:r>
              <a:rPr lang="en-US" sz="3200" dirty="0" smtClean="0">
                <a:solidFill>
                  <a:schemeClr val="bg1"/>
                </a:solidFill>
                <a:sym typeface="Wingdings 2" panose="05020102010507070707" pitchFamily="18" charset="2"/>
              </a:rPr>
              <a:t> </a:t>
            </a:r>
            <a:r>
              <a:rPr lang="en-US" sz="3200" dirty="0" smtClean="0">
                <a:solidFill>
                  <a:schemeClr val="bg1"/>
                </a:solidFill>
              </a:rPr>
              <a:t>walking by faith despite hardships from gospel 	mission [1.18-20; 2.16-17; 3.12-14]</a:t>
            </a:r>
          </a:p>
          <a:p>
            <a:endParaRPr lang="en-US" sz="3200" dirty="0" smtClean="0">
              <a:solidFill>
                <a:schemeClr val="bg1"/>
              </a:solidFill>
            </a:endParaRPr>
          </a:p>
        </p:txBody>
      </p:sp>
      <p:sp>
        <p:nvSpPr>
          <p:cNvPr id="6" name="Oval 5"/>
          <p:cNvSpPr/>
          <p:nvPr/>
        </p:nvSpPr>
        <p:spPr>
          <a:xfrm>
            <a:off x="0" y="-8238"/>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Author</a:t>
            </a:r>
            <a:endParaRPr lang="en-US" sz="3200" dirty="0"/>
          </a:p>
        </p:txBody>
      </p:sp>
    </p:spTree>
    <p:extLst>
      <p:ext uri="{BB962C8B-B14F-4D97-AF65-F5344CB8AC3E}">
        <p14:creationId xmlns:p14="http://schemas.microsoft.com/office/powerpoint/2010/main" val="212406898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8" name="TextBox 27"/>
          <p:cNvSpPr txBox="1"/>
          <p:nvPr/>
        </p:nvSpPr>
        <p:spPr>
          <a:xfrm>
            <a:off x="0" y="0"/>
            <a:ext cx="9144000" cy="5878532"/>
          </a:xfrm>
          <a:prstGeom prst="rect">
            <a:avLst/>
          </a:prstGeom>
          <a:noFill/>
        </p:spPr>
        <p:txBody>
          <a:bodyPr wrap="square" rtlCol="0">
            <a:spAutoFit/>
          </a:bodyPr>
          <a:lstStyle/>
          <a:p>
            <a:r>
              <a:rPr lang="en-US" dirty="0" smtClean="0"/>
              <a:t>			</a:t>
            </a:r>
            <a:r>
              <a:rPr lang="en-US" sz="3200" dirty="0" smtClean="0">
                <a:solidFill>
                  <a:srgbClr val="FFFF00"/>
                </a:solidFill>
              </a:rPr>
              <a:t>Believers in Philippian church</a:t>
            </a:r>
          </a:p>
          <a:p>
            <a:endParaRPr lang="en-US" sz="3200" dirty="0">
              <a:solidFill>
                <a:schemeClr val="bg1"/>
              </a:solidFill>
            </a:endParaRPr>
          </a:p>
          <a:p>
            <a:pPr>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know authors as church founders [1.3; 2.12, 16]</a:t>
            </a:r>
          </a:p>
          <a:p>
            <a:pPr>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beloved by authors [1.3-9, 25-26; 2.22-24]</a:t>
            </a:r>
          </a:p>
          <a:p>
            <a:pPr>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responded to gospel with faithful obedience [2.12]</a:t>
            </a:r>
          </a:p>
          <a:p>
            <a:pPr>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defend and confirm true gospel [1.5-7]</a:t>
            </a:r>
          </a:p>
          <a:p>
            <a:pPr>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supported Paul as missionary [1.7; 2.25; 4.10-18]</a:t>
            </a:r>
          </a:p>
          <a:p>
            <a:pPr>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experiencing </a:t>
            </a:r>
            <a:r>
              <a:rPr lang="en-US" sz="3200" dirty="0" smtClean="0">
                <a:solidFill>
                  <a:schemeClr val="bg1"/>
                </a:solidFill>
              </a:rPr>
              <a:t>suffering and persecution [1.29-30</a:t>
            </a:r>
            <a:r>
              <a:rPr lang="en-US" sz="3200" dirty="0" smtClean="0">
                <a:solidFill>
                  <a:schemeClr val="bg1"/>
                </a:solidFill>
              </a:rPr>
              <a:t>]</a:t>
            </a:r>
            <a:endParaRPr lang="en-US" sz="3200" dirty="0" smtClean="0">
              <a:solidFill>
                <a:schemeClr val="bg1"/>
              </a:solidFill>
            </a:endParaRPr>
          </a:p>
        </p:txBody>
      </p:sp>
      <p:sp>
        <p:nvSpPr>
          <p:cNvPr id="9" name="Oval 8"/>
          <p:cNvSpPr/>
          <p:nvPr/>
        </p:nvSpPr>
        <p:spPr>
          <a:xfrm>
            <a:off x="0" y="0"/>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Readers</a:t>
            </a:r>
            <a:endParaRPr lang="en-US" sz="3200" dirty="0"/>
          </a:p>
        </p:txBody>
      </p:sp>
    </p:spTree>
    <p:extLst>
      <p:ext uri="{BB962C8B-B14F-4D97-AF65-F5344CB8AC3E}">
        <p14:creationId xmlns:p14="http://schemas.microsoft.com/office/powerpoint/2010/main" val="34973606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9" name="Oval 8"/>
          <p:cNvSpPr/>
          <p:nvPr/>
        </p:nvSpPr>
        <p:spPr>
          <a:xfrm>
            <a:off x="0" y="0"/>
            <a:ext cx="2820473" cy="1226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Antagonists</a:t>
            </a:r>
            <a:endParaRPr lang="en-US" sz="3200" dirty="0"/>
          </a:p>
        </p:txBody>
      </p:sp>
      <p:sp>
        <p:nvSpPr>
          <p:cNvPr id="28" name="TextBox 27"/>
          <p:cNvSpPr txBox="1"/>
          <p:nvPr/>
        </p:nvSpPr>
        <p:spPr>
          <a:xfrm>
            <a:off x="0" y="1484086"/>
            <a:ext cx="9144000" cy="4231928"/>
          </a:xfrm>
          <a:prstGeom prst="rect">
            <a:avLst/>
          </a:prstGeom>
          <a:noFill/>
        </p:spPr>
        <p:txBody>
          <a:bodyPr wrap="square" rtlCol="0">
            <a:spAutoFit/>
          </a:bodyPr>
          <a:lstStyle/>
          <a:p>
            <a:r>
              <a:rPr lang="en-US" sz="3200" dirty="0" smtClean="0">
                <a:solidFill>
                  <a:srgbClr val="FFFF00"/>
                </a:solidFill>
              </a:rPr>
              <a:t>Pagan Gentiles</a:t>
            </a:r>
            <a:r>
              <a:rPr lang="en-US" sz="3200" dirty="0" smtClean="0">
                <a:solidFill>
                  <a:schemeClr val="bg1"/>
                </a:solidFill>
              </a:rPr>
              <a:t>:  persecuting believers [1.29-30]</a:t>
            </a:r>
          </a:p>
          <a:p>
            <a:endParaRPr lang="en-US" sz="3200" dirty="0">
              <a:solidFill>
                <a:schemeClr val="bg1"/>
              </a:solidFill>
            </a:endParaRPr>
          </a:p>
          <a:p>
            <a:r>
              <a:rPr lang="en-US" sz="3200" dirty="0" smtClean="0">
                <a:solidFill>
                  <a:srgbClr val="FFFF00"/>
                </a:solidFill>
              </a:rPr>
              <a:t>Legalistic Jews</a:t>
            </a:r>
            <a:r>
              <a:rPr lang="en-US" sz="3200" dirty="0" smtClean="0">
                <a:solidFill>
                  <a:schemeClr val="bg1"/>
                </a:solidFill>
              </a:rPr>
              <a:t>:  opposing true gospel [1.28; 3.19]</a:t>
            </a:r>
          </a:p>
          <a:p>
            <a:pPr>
              <a:spcBef>
                <a:spcPts val="1800"/>
              </a:spcBef>
            </a:pPr>
            <a:r>
              <a:rPr lang="en-US" sz="3200" dirty="0" smtClean="0">
                <a:solidFill>
                  <a:schemeClr val="bg1"/>
                </a:solidFill>
                <a:sym typeface="Wingdings 2" panose="05020102010507070707" pitchFamily="18" charset="2"/>
              </a:rPr>
              <a:t> </a:t>
            </a:r>
            <a:r>
              <a:rPr lang="en-US" sz="3200" dirty="0" smtClean="0">
                <a:solidFill>
                  <a:schemeClr val="bg1"/>
                </a:solidFill>
              </a:rPr>
              <a:t>not true believers in Christ [1.28; 3.2, 18-19]</a:t>
            </a:r>
          </a:p>
          <a:p>
            <a:pPr>
              <a:spcBef>
                <a:spcPts val="1800"/>
              </a:spcBef>
            </a:pPr>
            <a:r>
              <a:rPr lang="en-US" sz="3200" dirty="0" smtClean="0">
                <a:solidFill>
                  <a:schemeClr val="bg1"/>
                </a:solidFill>
                <a:sym typeface="Wingdings 2" panose="05020102010507070707" pitchFamily="18" charset="2"/>
              </a:rPr>
              <a:t> </a:t>
            </a:r>
            <a:r>
              <a:rPr lang="en-US" sz="3200" dirty="0" smtClean="0">
                <a:solidFill>
                  <a:schemeClr val="bg1"/>
                </a:solidFill>
              </a:rPr>
              <a:t>seeking righteousness from Law [3.2-9]</a:t>
            </a:r>
          </a:p>
          <a:p>
            <a:pPr>
              <a:spcBef>
                <a:spcPts val="1800"/>
              </a:spcBef>
            </a:pPr>
            <a:r>
              <a:rPr lang="en-US" sz="3200" dirty="0" smtClean="0">
                <a:solidFill>
                  <a:schemeClr val="bg1"/>
                </a:solidFill>
                <a:sym typeface="Wingdings 2" panose="05020102010507070707" pitchFamily="18" charset="2"/>
              </a:rPr>
              <a:t> </a:t>
            </a:r>
            <a:r>
              <a:rPr lang="en-US" sz="3200" dirty="0" smtClean="0">
                <a:solidFill>
                  <a:schemeClr val="bg1"/>
                </a:solidFill>
              </a:rPr>
              <a:t>fleshly in faith and lifestyle [3.2-3, 19]</a:t>
            </a:r>
          </a:p>
          <a:p>
            <a:endParaRPr lang="en-US" sz="3200" dirty="0" smtClean="0">
              <a:solidFill>
                <a:schemeClr val="bg1"/>
              </a:solidFill>
            </a:endParaRPr>
          </a:p>
        </p:txBody>
      </p:sp>
    </p:spTree>
    <p:extLst>
      <p:ext uri="{BB962C8B-B14F-4D97-AF65-F5344CB8AC3E}">
        <p14:creationId xmlns:p14="http://schemas.microsoft.com/office/powerpoint/2010/main" val="205584030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top-line commands</a:t>
            </a:r>
            <a:endParaRPr lang="en-US" sz="3200" dirty="0"/>
          </a:p>
        </p:txBody>
      </p:sp>
      <p:sp>
        <p:nvSpPr>
          <p:cNvPr id="28" name="TextBox 27"/>
          <p:cNvSpPr txBox="1"/>
          <p:nvPr/>
        </p:nvSpPr>
        <p:spPr>
          <a:xfrm>
            <a:off x="0" y="329625"/>
            <a:ext cx="9144000" cy="5509200"/>
          </a:xfrm>
          <a:prstGeom prst="rect">
            <a:avLst/>
          </a:prstGeom>
          <a:noFill/>
        </p:spPr>
        <p:txBody>
          <a:bodyPr wrap="square" rtlCol="0">
            <a:spAutoFit/>
          </a:bodyPr>
          <a:lstStyle/>
          <a:p>
            <a:r>
              <a:rPr lang="en-US" sz="3200" dirty="0" smtClean="0">
                <a:solidFill>
                  <a:srgbClr val="FFFF00"/>
                </a:solidFill>
              </a:rPr>
              <a:t>			Toward Fellow Believers</a:t>
            </a:r>
          </a:p>
          <a:p>
            <a:endParaRPr lang="en-US" sz="3200" dirty="0">
              <a:solidFill>
                <a:srgbClr val="FFFF00"/>
              </a:solidFill>
            </a:endParaRPr>
          </a:p>
          <a:p>
            <a:r>
              <a:rPr lang="en-US" sz="3200" u="sng" dirty="0" smtClean="0">
                <a:solidFill>
                  <a:srgbClr val="FF8029"/>
                </a:solidFill>
              </a:rPr>
              <a:t>Humble Servanthood</a:t>
            </a:r>
            <a:r>
              <a:rPr lang="en-US" sz="3200" dirty="0" smtClean="0">
                <a:solidFill>
                  <a:srgbClr val="FF8029"/>
                </a:solidFill>
              </a:rPr>
              <a:t>:</a:t>
            </a:r>
          </a:p>
          <a:p>
            <a:r>
              <a:rPr lang="en-US" sz="3200" dirty="0" smtClean="0">
                <a:solidFill>
                  <a:schemeClr val="bg1"/>
                </a:solidFill>
                <a:sym typeface="Wingdings 2" panose="05020102010507070707" pitchFamily="18" charset="2"/>
              </a:rPr>
              <a:t> </a:t>
            </a:r>
            <a:r>
              <a:rPr lang="en-US" sz="3200" dirty="0" smtClean="0">
                <a:solidFill>
                  <a:schemeClr val="bg1"/>
                </a:solidFill>
              </a:rPr>
              <a:t>regard others as more important than self [2.3]</a:t>
            </a:r>
          </a:p>
          <a:p>
            <a:r>
              <a:rPr lang="en-US" sz="3200" dirty="0" smtClean="0">
                <a:solidFill>
                  <a:schemeClr val="bg1"/>
                </a:solidFill>
                <a:sym typeface="Wingdings 2" panose="05020102010507070707" pitchFamily="18" charset="2"/>
              </a:rPr>
              <a:t> </a:t>
            </a:r>
            <a:r>
              <a:rPr lang="en-US" sz="3200" dirty="0" smtClean="0">
                <a:solidFill>
                  <a:schemeClr val="bg1"/>
                </a:solidFill>
              </a:rPr>
              <a:t>look out for interests of others [2.4]</a:t>
            </a:r>
          </a:p>
          <a:p>
            <a:r>
              <a:rPr lang="en-US" sz="3200" dirty="0" smtClean="0">
                <a:solidFill>
                  <a:schemeClr val="bg1"/>
                </a:solidFill>
                <a:sym typeface="Wingdings 2" panose="05020102010507070707" pitchFamily="18" charset="2"/>
              </a:rPr>
              <a:t> </a:t>
            </a:r>
            <a:r>
              <a:rPr lang="en-US" sz="3200" dirty="0" smtClean="0">
                <a:solidFill>
                  <a:schemeClr val="bg1"/>
                </a:solidFill>
              </a:rPr>
              <a:t>follow Christ into obedient service [2.5-8]</a:t>
            </a:r>
          </a:p>
          <a:p>
            <a:endParaRPr lang="en-US" sz="3200" dirty="0">
              <a:solidFill>
                <a:schemeClr val="bg1"/>
              </a:solidFill>
            </a:endParaRPr>
          </a:p>
          <a:p>
            <a:r>
              <a:rPr lang="en-US" sz="3200" u="sng" dirty="0" smtClean="0">
                <a:solidFill>
                  <a:srgbClr val="FF8029"/>
                </a:solidFill>
              </a:rPr>
              <a:t>Unity</a:t>
            </a:r>
            <a:r>
              <a:rPr lang="en-US" sz="3200" dirty="0" smtClean="0">
                <a:solidFill>
                  <a:srgbClr val="FF8029"/>
                </a:solidFill>
              </a:rPr>
              <a:t>:</a:t>
            </a:r>
          </a:p>
          <a:p>
            <a:r>
              <a:rPr lang="en-US" sz="3200" dirty="0" smtClean="0">
                <a:solidFill>
                  <a:schemeClr val="bg1"/>
                </a:solidFill>
                <a:sym typeface="Wingdings 2" panose="05020102010507070707" pitchFamily="18" charset="2"/>
              </a:rPr>
              <a:t> </a:t>
            </a:r>
            <a:r>
              <a:rPr lang="en-US" sz="3200" dirty="0" smtClean="0">
                <a:solidFill>
                  <a:schemeClr val="bg1"/>
                </a:solidFill>
              </a:rPr>
              <a:t>work in unity for gospel mission [1.27; 2.2]</a:t>
            </a:r>
          </a:p>
          <a:p>
            <a:r>
              <a:rPr lang="en-US" sz="3200" dirty="0" smtClean="0">
                <a:solidFill>
                  <a:schemeClr val="bg1"/>
                </a:solidFill>
                <a:sym typeface="Wingdings 2" panose="05020102010507070707" pitchFamily="18" charset="2"/>
              </a:rPr>
              <a:t> </a:t>
            </a:r>
            <a:r>
              <a:rPr lang="en-US" sz="3200" dirty="0" smtClean="0">
                <a:solidFill>
                  <a:schemeClr val="bg1"/>
                </a:solidFill>
              </a:rPr>
              <a:t>show forbearance [4.5]</a:t>
            </a:r>
          </a:p>
          <a:p>
            <a:r>
              <a:rPr lang="en-US" sz="3200" dirty="0" smtClean="0">
                <a:solidFill>
                  <a:schemeClr val="bg1"/>
                </a:solidFill>
                <a:sym typeface="Wingdings 2" panose="05020102010507070707" pitchFamily="18" charset="2"/>
              </a:rPr>
              <a:t> </a:t>
            </a:r>
            <a:r>
              <a:rPr lang="en-US" sz="3200" i="1" dirty="0" smtClean="0">
                <a:solidFill>
                  <a:schemeClr val="bg1"/>
                </a:solidFill>
              </a:rPr>
              <a:t>do not </a:t>
            </a:r>
            <a:r>
              <a:rPr lang="en-US" sz="3200" dirty="0" smtClean="0">
                <a:solidFill>
                  <a:schemeClr val="bg1"/>
                </a:solidFill>
              </a:rPr>
              <a:t>grumble or dispute [2.14]</a:t>
            </a:r>
          </a:p>
        </p:txBody>
      </p:sp>
    </p:spTree>
    <p:extLst>
      <p:ext uri="{BB962C8B-B14F-4D97-AF65-F5344CB8AC3E}">
        <p14:creationId xmlns:p14="http://schemas.microsoft.com/office/powerpoint/2010/main" val="72652439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top-line commands</a:t>
            </a:r>
            <a:endParaRPr lang="en-US" sz="3200" dirty="0"/>
          </a:p>
        </p:txBody>
      </p:sp>
      <p:sp>
        <p:nvSpPr>
          <p:cNvPr id="28" name="TextBox 27"/>
          <p:cNvSpPr txBox="1"/>
          <p:nvPr/>
        </p:nvSpPr>
        <p:spPr>
          <a:xfrm>
            <a:off x="0" y="329625"/>
            <a:ext cx="9144000" cy="6001643"/>
          </a:xfrm>
          <a:prstGeom prst="rect">
            <a:avLst/>
          </a:prstGeom>
          <a:noFill/>
        </p:spPr>
        <p:txBody>
          <a:bodyPr wrap="square" rtlCol="0">
            <a:spAutoFit/>
          </a:bodyPr>
          <a:lstStyle/>
          <a:p>
            <a:r>
              <a:rPr lang="en-US" sz="3200" dirty="0" smtClean="0">
                <a:solidFill>
                  <a:srgbClr val="FFFF00"/>
                </a:solidFill>
              </a:rPr>
              <a:t>			Toward Fellow Believers</a:t>
            </a:r>
          </a:p>
          <a:p>
            <a:endParaRPr lang="en-US" sz="3200" dirty="0">
              <a:solidFill>
                <a:srgbClr val="FFFF00"/>
              </a:solidFill>
            </a:endParaRPr>
          </a:p>
          <a:p>
            <a:r>
              <a:rPr lang="en-US" sz="3200" u="sng" dirty="0" smtClean="0">
                <a:solidFill>
                  <a:srgbClr val="FF8029"/>
                </a:solidFill>
              </a:rPr>
              <a:t>Humble Servanthood</a:t>
            </a:r>
            <a:r>
              <a:rPr lang="en-US" sz="3200" dirty="0" smtClean="0">
                <a:solidFill>
                  <a:srgbClr val="FF8029"/>
                </a:solidFill>
              </a:rPr>
              <a:t>:</a:t>
            </a:r>
          </a:p>
          <a:p>
            <a:r>
              <a:rPr lang="en-US" sz="3200" dirty="0" smtClean="0">
                <a:solidFill>
                  <a:schemeClr val="bg1"/>
                </a:solidFill>
                <a:sym typeface="Wingdings 2" panose="05020102010507070707" pitchFamily="18" charset="2"/>
              </a:rPr>
              <a:t> </a:t>
            </a:r>
            <a:r>
              <a:rPr lang="en-US" sz="3200" dirty="0" smtClean="0">
                <a:solidFill>
                  <a:schemeClr val="bg1"/>
                </a:solidFill>
              </a:rPr>
              <a:t>regard others as more important than self [2.3]</a:t>
            </a:r>
          </a:p>
          <a:p>
            <a:r>
              <a:rPr lang="en-US" sz="3200" dirty="0" smtClean="0">
                <a:solidFill>
                  <a:schemeClr val="bg1"/>
                </a:solidFill>
                <a:sym typeface="Wingdings 2" panose="05020102010507070707" pitchFamily="18" charset="2"/>
              </a:rPr>
              <a:t> </a:t>
            </a:r>
            <a:r>
              <a:rPr lang="en-US" sz="3200" dirty="0" smtClean="0">
                <a:solidFill>
                  <a:schemeClr val="bg1"/>
                </a:solidFill>
              </a:rPr>
              <a:t>look out for interests of others [2.4]</a:t>
            </a:r>
          </a:p>
          <a:p>
            <a:r>
              <a:rPr lang="en-US" sz="3200" dirty="0" smtClean="0">
                <a:solidFill>
                  <a:schemeClr val="bg1"/>
                </a:solidFill>
                <a:sym typeface="Wingdings 2" panose="05020102010507070707" pitchFamily="18" charset="2"/>
              </a:rPr>
              <a:t> </a:t>
            </a:r>
            <a:r>
              <a:rPr lang="en-US" sz="3200" dirty="0" smtClean="0">
                <a:solidFill>
                  <a:schemeClr val="bg1"/>
                </a:solidFill>
              </a:rPr>
              <a:t>follow Christ into obedient service [2.5-8]</a:t>
            </a:r>
          </a:p>
          <a:p>
            <a:endParaRPr lang="en-US" sz="3200" dirty="0">
              <a:solidFill>
                <a:schemeClr val="bg1"/>
              </a:solidFill>
            </a:endParaRPr>
          </a:p>
          <a:p>
            <a:r>
              <a:rPr lang="en-US" sz="3200" u="sng" dirty="0" smtClean="0">
                <a:solidFill>
                  <a:srgbClr val="FF8029"/>
                </a:solidFill>
              </a:rPr>
              <a:t>Unity</a:t>
            </a:r>
            <a:r>
              <a:rPr lang="en-US" sz="3200" dirty="0" smtClean="0">
                <a:solidFill>
                  <a:srgbClr val="FF8029"/>
                </a:solidFill>
              </a:rPr>
              <a:t>:</a:t>
            </a:r>
          </a:p>
          <a:p>
            <a:r>
              <a:rPr lang="en-US" sz="3200" dirty="0" smtClean="0">
                <a:solidFill>
                  <a:schemeClr val="bg1"/>
                </a:solidFill>
                <a:sym typeface="Wingdings 2" panose="05020102010507070707" pitchFamily="18" charset="2"/>
              </a:rPr>
              <a:t> </a:t>
            </a:r>
            <a:r>
              <a:rPr lang="en-US" sz="3200" dirty="0" smtClean="0">
                <a:solidFill>
                  <a:schemeClr val="bg1"/>
                </a:solidFill>
              </a:rPr>
              <a:t>work in unity for gospel mission [2.27; 2.2]</a:t>
            </a:r>
          </a:p>
          <a:p>
            <a:r>
              <a:rPr lang="en-US" sz="3200" dirty="0" smtClean="0">
                <a:solidFill>
                  <a:schemeClr val="bg1"/>
                </a:solidFill>
                <a:sym typeface="Wingdings 2" panose="05020102010507070707" pitchFamily="18" charset="2"/>
              </a:rPr>
              <a:t> </a:t>
            </a:r>
            <a:r>
              <a:rPr lang="en-US" sz="3200" dirty="0" smtClean="0">
                <a:solidFill>
                  <a:schemeClr val="bg1"/>
                </a:solidFill>
              </a:rPr>
              <a:t>show forbearance [4.5]</a:t>
            </a:r>
          </a:p>
          <a:p>
            <a:endParaRPr lang="en-US" sz="3200" dirty="0" smtClean="0">
              <a:solidFill>
                <a:schemeClr val="bg1"/>
              </a:solidFill>
            </a:endParaRPr>
          </a:p>
          <a:p>
            <a:r>
              <a:rPr lang="en-US" sz="3200" dirty="0" smtClean="0">
                <a:solidFill>
                  <a:srgbClr val="00B0F0"/>
                </a:solidFill>
                <a:sym typeface="Wingdings 2" panose="05020102010507070707" pitchFamily="18" charset="2"/>
              </a:rPr>
              <a:t> </a:t>
            </a:r>
            <a:r>
              <a:rPr lang="en-US" sz="3200" i="1" dirty="0" smtClean="0">
                <a:solidFill>
                  <a:srgbClr val="00B0F0"/>
                </a:solidFill>
              </a:rPr>
              <a:t>do not </a:t>
            </a:r>
            <a:r>
              <a:rPr lang="en-US" sz="3200" dirty="0" smtClean="0">
                <a:solidFill>
                  <a:srgbClr val="00B0F0"/>
                </a:solidFill>
              </a:rPr>
              <a:t>grumble or dispute [2.14]</a:t>
            </a:r>
          </a:p>
        </p:txBody>
      </p:sp>
      <p:sp>
        <p:nvSpPr>
          <p:cNvPr id="2" name="Oval 1"/>
          <p:cNvSpPr/>
          <p:nvPr/>
        </p:nvSpPr>
        <p:spPr>
          <a:xfrm>
            <a:off x="-90152" y="5340808"/>
            <a:ext cx="7122017" cy="13200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7705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bottom-line commands</a:t>
            </a:r>
            <a:endParaRPr lang="en-US" sz="3200" dirty="0"/>
          </a:p>
        </p:txBody>
      </p:sp>
      <p:sp>
        <p:nvSpPr>
          <p:cNvPr id="28" name="TextBox 27"/>
          <p:cNvSpPr txBox="1"/>
          <p:nvPr/>
        </p:nvSpPr>
        <p:spPr>
          <a:xfrm>
            <a:off x="0" y="1133341"/>
            <a:ext cx="9144000" cy="3785652"/>
          </a:xfrm>
          <a:prstGeom prst="rect">
            <a:avLst/>
          </a:prstGeom>
          <a:noFill/>
        </p:spPr>
        <p:txBody>
          <a:bodyPr wrap="square" rtlCol="0">
            <a:spAutoFit/>
          </a:bodyPr>
          <a:lstStyle/>
          <a:p>
            <a:pPr>
              <a:spcBef>
                <a:spcPts val="2400"/>
              </a:spcBef>
            </a:pPr>
            <a:r>
              <a:rPr lang="en-US" sz="3200" dirty="0" smtClean="0">
                <a:solidFill>
                  <a:srgbClr val="FFFF00"/>
                </a:solidFill>
              </a:rPr>
              <a:t>Each other:  </a:t>
            </a:r>
            <a:r>
              <a:rPr lang="en-US" sz="3200" dirty="0" smtClean="0">
                <a:solidFill>
                  <a:schemeClr val="bg1"/>
                </a:solidFill>
              </a:rPr>
              <a:t>argue amongst themselves [2.14]</a:t>
            </a:r>
          </a:p>
          <a:p>
            <a:pPr>
              <a:spcBef>
                <a:spcPts val="2400"/>
              </a:spcBef>
            </a:pPr>
            <a:r>
              <a:rPr lang="en-US" sz="3200" dirty="0">
                <a:solidFill>
                  <a:schemeClr val="bg1"/>
                </a:solidFill>
              </a:rPr>
              <a:t>	</a:t>
            </a:r>
            <a:r>
              <a:rPr lang="en-US" sz="3200" dirty="0" smtClean="0">
                <a:solidFill>
                  <a:schemeClr val="bg1"/>
                </a:solidFill>
              </a:rPr>
              <a:t>be selfish, prideful; look to own interests [2.3-4]</a:t>
            </a:r>
          </a:p>
          <a:p>
            <a:pPr>
              <a:spcBef>
                <a:spcPts val="2400"/>
              </a:spcBef>
            </a:pPr>
            <a:r>
              <a:rPr lang="en-US" sz="3200" dirty="0" smtClean="0">
                <a:solidFill>
                  <a:srgbClr val="FFFF00"/>
                </a:solidFill>
              </a:rPr>
              <a:t>Antagonists:  </a:t>
            </a:r>
            <a:r>
              <a:rPr lang="en-US" sz="3200" dirty="0" smtClean="0">
                <a:solidFill>
                  <a:schemeClr val="bg1"/>
                </a:solidFill>
              </a:rPr>
              <a:t>be intimidated by them [1.28]</a:t>
            </a:r>
          </a:p>
          <a:p>
            <a:pPr>
              <a:spcBef>
                <a:spcPts val="2400"/>
              </a:spcBef>
            </a:pPr>
            <a:r>
              <a:rPr lang="en-US" sz="3200" dirty="0" smtClean="0">
                <a:solidFill>
                  <a:srgbClr val="FFFF00"/>
                </a:solidFill>
              </a:rPr>
              <a:t>Selves:  </a:t>
            </a:r>
            <a:r>
              <a:rPr lang="en-US" sz="3200" dirty="0" smtClean="0">
                <a:solidFill>
                  <a:schemeClr val="bg1"/>
                </a:solidFill>
              </a:rPr>
              <a:t>be anxious [4.6]</a:t>
            </a:r>
          </a:p>
          <a:p>
            <a:pPr>
              <a:spcBef>
                <a:spcPts val="2400"/>
              </a:spcBef>
            </a:pPr>
            <a:r>
              <a:rPr lang="en-US" sz="3200" dirty="0" smtClean="0">
                <a:solidFill>
                  <a:srgbClr val="FFFF00"/>
                </a:solidFill>
              </a:rPr>
              <a:t>Paul:  </a:t>
            </a:r>
            <a:r>
              <a:rPr lang="en-US" sz="3200" dirty="0" smtClean="0">
                <a:solidFill>
                  <a:schemeClr val="bg1"/>
                </a:solidFill>
              </a:rPr>
              <a:t>oppose his gospel [3.18]</a:t>
            </a:r>
          </a:p>
        </p:txBody>
      </p:sp>
    </p:spTree>
    <p:extLst>
      <p:ext uri="{BB962C8B-B14F-4D97-AF65-F5344CB8AC3E}">
        <p14:creationId xmlns:p14="http://schemas.microsoft.com/office/powerpoint/2010/main" val="165275241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8" name="TextBox 27"/>
          <p:cNvSpPr txBox="1"/>
          <p:nvPr/>
        </p:nvSpPr>
        <p:spPr>
          <a:xfrm>
            <a:off x="0" y="1094704"/>
            <a:ext cx="9144000" cy="2185214"/>
          </a:xfrm>
          <a:prstGeom prst="rect">
            <a:avLst/>
          </a:prstGeom>
          <a:noFill/>
        </p:spPr>
        <p:txBody>
          <a:bodyPr wrap="square" rtlCol="0">
            <a:spAutoFit/>
          </a:bodyPr>
          <a:lstStyle/>
          <a:p>
            <a:pPr>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righteousness earned by obedience [3.2-13]</a:t>
            </a:r>
          </a:p>
          <a:p>
            <a:pPr>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life is about worldly success [3.2, 19]</a:t>
            </a:r>
          </a:p>
          <a:p>
            <a:pPr>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Paul’s imprisonment is shameful [1.12, 20]</a:t>
            </a:r>
          </a:p>
        </p:txBody>
      </p:sp>
      <p:sp>
        <p:nvSpPr>
          <p:cNvPr id="5" name="Rectangle 4"/>
          <p:cNvSpPr/>
          <p:nvPr/>
        </p:nvSpPr>
        <p:spPr>
          <a:xfrm>
            <a:off x="0" y="0"/>
            <a:ext cx="27560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bad theology</a:t>
            </a:r>
          </a:p>
          <a:p>
            <a:pPr algn="ctr"/>
            <a:r>
              <a:rPr lang="en-US" sz="3200" dirty="0" err="1" smtClean="0"/>
              <a:t>fr.</a:t>
            </a:r>
            <a:r>
              <a:rPr lang="en-US" sz="3200" dirty="0" smtClean="0"/>
              <a:t> bad sources</a:t>
            </a:r>
            <a:endParaRPr lang="en-US" sz="3200" dirty="0"/>
          </a:p>
        </p:txBody>
      </p:sp>
    </p:spTree>
    <p:extLst>
      <p:ext uri="{BB962C8B-B14F-4D97-AF65-F5344CB8AC3E}">
        <p14:creationId xmlns:p14="http://schemas.microsoft.com/office/powerpoint/2010/main" val="39602623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8" name="TextBox 27"/>
          <p:cNvSpPr txBox="1"/>
          <p:nvPr/>
        </p:nvSpPr>
        <p:spPr>
          <a:xfrm>
            <a:off x="0" y="1094704"/>
            <a:ext cx="9144000" cy="3662541"/>
          </a:xfrm>
          <a:prstGeom prst="rect">
            <a:avLst/>
          </a:prstGeom>
          <a:noFill/>
        </p:spPr>
        <p:txBody>
          <a:bodyPr wrap="square" rtlCol="0">
            <a:spAutoFit/>
          </a:bodyPr>
          <a:lstStyle/>
          <a:p>
            <a:pPr indent="-457200">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righteousness accounted to us by God, by grace 	through faith in Christ [1.1, 9-11; 3.7-11]</a:t>
            </a:r>
          </a:p>
          <a:p>
            <a:pPr indent="-457200">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deliverance does not preclude suffering; suffering 	might be in God’s plan [1.12-14]</a:t>
            </a:r>
          </a:p>
          <a:p>
            <a:pPr indent="-457200">
              <a:spcBef>
                <a:spcPts val="2400"/>
              </a:spcBef>
            </a:pPr>
            <a:r>
              <a:rPr lang="en-US" sz="3200" dirty="0" smtClean="0">
                <a:solidFill>
                  <a:schemeClr val="bg1"/>
                </a:solidFill>
                <a:sym typeface="Wingdings 2" panose="05020102010507070707" pitchFamily="18" charset="2"/>
              </a:rPr>
              <a:t> </a:t>
            </a:r>
            <a:r>
              <a:rPr lang="en-US" sz="3200" dirty="0" smtClean="0">
                <a:solidFill>
                  <a:schemeClr val="bg1"/>
                </a:solidFill>
              </a:rPr>
              <a:t>Christ was a humble and obedient servant to the 	point of death for the gospel mission [2.6-8]</a:t>
            </a:r>
          </a:p>
        </p:txBody>
      </p:sp>
      <p:sp>
        <p:nvSpPr>
          <p:cNvPr id="5" name="Rectangle 4"/>
          <p:cNvSpPr/>
          <p:nvPr/>
        </p:nvSpPr>
        <p:spPr>
          <a:xfrm>
            <a:off x="0" y="0"/>
            <a:ext cx="29106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good theology</a:t>
            </a:r>
          </a:p>
          <a:p>
            <a:pPr algn="ctr"/>
            <a:r>
              <a:rPr lang="en-US" sz="3200" dirty="0" err="1" smtClean="0"/>
              <a:t>fr.</a:t>
            </a:r>
            <a:r>
              <a:rPr lang="en-US" sz="3200" dirty="0" smtClean="0"/>
              <a:t> good sources</a:t>
            </a:r>
            <a:endParaRPr lang="en-US" sz="3200" dirty="0"/>
          </a:p>
        </p:txBody>
      </p:sp>
    </p:spTree>
    <p:extLst>
      <p:ext uri="{BB962C8B-B14F-4D97-AF65-F5344CB8AC3E}">
        <p14:creationId xmlns:p14="http://schemas.microsoft.com/office/powerpoint/2010/main" val="76330712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8" name="TextBox 27"/>
          <p:cNvSpPr txBox="1"/>
          <p:nvPr/>
        </p:nvSpPr>
        <p:spPr>
          <a:xfrm>
            <a:off x="0" y="4672786"/>
            <a:ext cx="9144000" cy="2185214"/>
          </a:xfrm>
          <a:prstGeom prst="rect">
            <a:avLst/>
          </a:prstGeom>
          <a:noFill/>
        </p:spPr>
        <p:txBody>
          <a:bodyPr wrap="square" rtlCol="0">
            <a:spAutoFit/>
          </a:bodyPr>
          <a:lstStyle/>
          <a:p>
            <a:pPr indent="-457200">
              <a:spcBef>
                <a:spcPts val="2400"/>
              </a:spcBef>
            </a:pPr>
            <a:r>
              <a:rPr lang="en-US" sz="3200" dirty="0" smtClean="0">
                <a:solidFill>
                  <a:schemeClr val="bg1"/>
                </a:solidFill>
                <a:sym typeface="Wingdings 2" panose="05020102010507070707" pitchFamily="18" charset="2"/>
              </a:rPr>
              <a:t> flesh [2.3-4, 14-15; 3.2-3, 19]</a:t>
            </a:r>
          </a:p>
          <a:p>
            <a:pPr indent="-457200">
              <a:spcBef>
                <a:spcPts val="2400"/>
              </a:spcBef>
            </a:pPr>
            <a:r>
              <a:rPr lang="en-US" sz="3200" dirty="0" smtClean="0">
                <a:solidFill>
                  <a:schemeClr val="bg1"/>
                </a:solidFill>
                <a:sym typeface="Wingdings 2" panose="05020102010507070707" pitchFamily="18" charset="2"/>
              </a:rPr>
              <a:t> Mosaic Law [3.2-4, 9]; </a:t>
            </a:r>
          </a:p>
          <a:p>
            <a:pPr indent="-457200">
              <a:spcBef>
                <a:spcPts val="2400"/>
              </a:spcBef>
            </a:pPr>
            <a:r>
              <a:rPr lang="en-US" sz="3200" dirty="0" smtClean="0">
                <a:solidFill>
                  <a:schemeClr val="bg1"/>
                </a:solidFill>
                <a:sym typeface="Wingdings 2" panose="05020102010507070707" pitchFamily="18" charset="2"/>
              </a:rPr>
              <a:t> evil or sin [2.14-15; 3.2, 18-19] </a:t>
            </a:r>
            <a:endParaRPr lang="en-US" sz="3200" dirty="0" smtClean="0">
              <a:solidFill>
                <a:schemeClr val="bg1"/>
              </a:solidFill>
            </a:endParaRPr>
          </a:p>
        </p:txBody>
      </p:sp>
      <p:sp>
        <p:nvSpPr>
          <p:cNvPr id="5" name="Rectangle 4"/>
          <p:cNvSpPr/>
          <p:nvPr/>
        </p:nvSpPr>
        <p:spPr>
          <a:xfrm>
            <a:off x="0" y="0"/>
            <a:ext cx="300077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good theology</a:t>
            </a:r>
          </a:p>
          <a:p>
            <a:pPr algn="ctr"/>
            <a:r>
              <a:rPr lang="en-US" sz="3200" dirty="0" err="1" smtClean="0">
                <a:solidFill>
                  <a:srgbClr val="FFFF00"/>
                </a:solidFill>
              </a:rPr>
              <a:t>fr.</a:t>
            </a:r>
            <a:r>
              <a:rPr lang="en-US" sz="3200" dirty="0" smtClean="0">
                <a:solidFill>
                  <a:srgbClr val="FFFF00"/>
                </a:solidFill>
              </a:rPr>
              <a:t> good sources</a:t>
            </a:r>
            <a:endParaRPr lang="en-US" sz="3200" dirty="0">
              <a:solidFill>
                <a:srgbClr val="FFFF00"/>
              </a:solidFill>
            </a:endParaRPr>
          </a:p>
        </p:txBody>
      </p:sp>
      <p:sp>
        <p:nvSpPr>
          <p:cNvPr id="4" name="Rectangle 3"/>
          <p:cNvSpPr/>
          <p:nvPr/>
        </p:nvSpPr>
        <p:spPr>
          <a:xfrm>
            <a:off x="0" y="3758386"/>
            <a:ext cx="300077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bad theology</a:t>
            </a:r>
          </a:p>
          <a:p>
            <a:pPr algn="ctr"/>
            <a:r>
              <a:rPr lang="en-US" sz="3200" dirty="0" err="1" smtClean="0"/>
              <a:t>fr.</a:t>
            </a:r>
            <a:r>
              <a:rPr lang="en-US" sz="3200" dirty="0" smtClean="0"/>
              <a:t> bad sources</a:t>
            </a:r>
            <a:endParaRPr lang="en-US" sz="3200" dirty="0"/>
          </a:p>
        </p:txBody>
      </p:sp>
      <p:sp>
        <p:nvSpPr>
          <p:cNvPr id="6" name="TextBox 5"/>
          <p:cNvSpPr txBox="1"/>
          <p:nvPr/>
        </p:nvSpPr>
        <p:spPr>
          <a:xfrm>
            <a:off x="0" y="1034507"/>
            <a:ext cx="9144000" cy="2185214"/>
          </a:xfrm>
          <a:prstGeom prst="rect">
            <a:avLst/>
          </a:prstGeom>
          <a:noFill/>
        </p:spPr>
        <p:txBody>
          <a:bodyPr wrap="square" rtlCol="0">
            <a:spAutoFit/>
          </a:bodyPr>
          <a:lstStyle/>
          <a:p>
            <a:pPr indent="-457200">
              <a:spcBef>
                <a:spcPts val="2400"/>
              </a:spcBef>
            </a:pPr>
            <a:r>
              <a:rPr lang="en-US" sz="3200" dirty="0" smtClean="0">
                <a:solidFill>
                  <a:srgbClr val="FFFF00"/>
                </a:solidFill>
                <a:sym typeface="Wingdings 2" panose="05020102010507070707" pitchFamily="18" charset="2"/>
              </a:rPr>
              <a:t> Old Testament [2.10]</a:t>
            </a:r>
          </a:p>
          <a:p>
            <a:pPr indent="-457200">
              <a:spcBef>
                <a:spcPts val="2400"/>
              </a:spcBef>
            </a:pPr>
            <a:r>
              <a:rPr lang="en-US" sz="3200" dirty="0" smtClean="0">
                <a:solidFill>
                  <a:srgbClr val="FFFF00"/>
                </a:solidFill>
                <a:sym typeface="Wingdings 2" panose="05020102010507070707" pitchFamily="18" charset="2"/>
              </a:rPr>
              <a:t> Christ’s gospel [</a:t>
            </a:r>
            <a:r>
              <a:rPr lang="en-US" sz="3000" dirty="0" smtClean="0">
                <a:solidFill>
                  <a:srgbClr val="FFFF00"/>
                </a:solidFill>
                <a:sym typeface="Wingdings 2" panose="05020102010507070707" pitchFamily="18" charset="2"/>
              </a:rPr>
              <a:t>1.5, 7, 12, 16, 27; 2.22; 3.9-11; 4.3, 15</a:t>
            </a:r>
            <a:r>
              <a:rPr lang="en-US" sz="3200" dirty="0" smtClean="0">
                <a:solidFill>
                  <a:srgbClr val="FFFF00"/>
                </a:solidFill>
                <a:sym typeface="Wingdings 2" panose="05020102010507070707" pitchFamily="18" charset="2"/>
              </a:rPr>
              <a:t>]</a:t>
            </a:r>
          </a:p>
          <a:p>
            <a:pPr indent="-457200">
              <a:spcBef>
                <a:spcPts val="2400"/>
              </a:spcBef>
            </a:pPr>
            <a:r>
              <a:rPr lang="en-US" sz="3200" dirty="0" smtClean="0">
                <a:solidFill>
                  <a:srgbClr val="FFFF00"/>
                </a:solidFill>
                <a:sym typeface="Wingdings 2" panose="05020102010507070707" pitchFamily="18" charset="2"/>
              </a:rPr>
              <a:t> apostolic authority [1.16] </a:t>
            </a:r>
            <a:endParaRPr lang="en-US" sz="3200" dirty="0" smtClean="0">
              <a:solidFill>
                <a:srgbClr val="FFFF00"/>
              </a:solidFill>
            </a:endParaRPr>
          </a:p>
        </p:txBody>
      </p:sp>
    </p:spTree>
    <p:extLst>
      <p:ext uri="{BB962C8B-B14F-4D97-AF65-F5344CB8AC3E}">
        <p14:creationId xmlns:p14="http://schemas.microsoft.com/office/powerpoint/2010/main" val="324756634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pSp>
        <p:nvGrpSpPr>
          <p:cNvPr id="9" name="Group 8"/>
          <p:cNvGrpSpPr>
            <a:grpSpLocks/>
          </p:cNvGrpSpPr>
          <p:nvPr/>
        </p:nvGrpSpPr>
        <p:grpSpPr bwMode="auto">
          <a:xfrm>
            <a:off x="0" y="171450"/>
            <a:ext cx="9144000" cy="6515100"/>
            <a:chOff x="720" y="900"/>
            <a:chExt cx="14400" cy="10260"/>
          </a:xfrm>
        </p:grpSpPr>
        <p:sp>
          <p:nvSpPr>
            <p:cNvPr id="10" name="AutoShape 3"/>
            <p:cNvSpPr>
              <a:spLocks noChangeArrowheads="1"/>
            </p:cNvSpPr>
            <p:nvPr/>
          </p:nvSpPr>
          <p:spPr bwMode="auto">
            <a:xfrm>
              <a:off x="1800" y="5400"/>
              <a:ext cx="2520" cy="1080"/>
            </a:xfrm>
            <a:prstGeom prst="bracketPair">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act in the flesh,</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using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p:cNvGrpSpPr>
              <a:grpSpLocks/>
            </p:cNvGrpSpPr>
            <p:nvPr/>
          </p:nvGrpSpPr>
          <p:grpSpPr bwMode="auto">
            <a:xfrm>
              <a:off x="720" y="900"/>
              <a:ext cx="14400" cy="10260"/>
              <a:chOff x="720" y="900"/>
              <a:chExt cx="14400" cy="10260"/>
            </a:xfrm>
          </p:grpSpPr>
          <p:grpSp>
            <p:nvGrpSpPr>
              <p:cNvPr id="12" name="Group 11"/>
              <p:cNvGrpSpPr>
                <a:grpSpLocks/>
              </p:cNvGrpSpPr>
              <p:nvPr/>
            </p:nvGrpSpPr>
            <p:grpSpPr bwMode="auto">
              <a:xfrm>
                <a:off x="720" y="996"/>
                <a:ext cx="14220" cy="10164"/>
                <a:chOff x="720" y="996"/>
                <a:chExt cx="14220" cy="10164"/>
              </a:xfrm>
            </p:grpSpPr>
            <p:sp>
              <p:nvSpPr>
                <p:cNvPr id="18" name="Oval 17"/>
                <p:cNvSpPr>
                  <a:spLocks noChangeArrowheads="1"/>
                </p:cNvSpPr>
                <p:nvPr/>
              </p:nvSpPr>
              <p:spPr bwMode="auto">
                <a:xfrm>
                  <a:off x="720" y="996"/>
                  <a:ext cx="27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Antagonists: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unsaved, fleshly, legalistic [Jewish]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18"/>
                <p:cNvSpPr>
                  <a:spLocks noChangeArrowheads="1"/>
                </p:cNvSpPr>
                <p:nvPr/>
              </p:nvSpPr>
              <p:spPr bwMode="auto">
                <a:xfrm>
                  <a:off x="12240" y="996"/>
                  <a:ext cx="27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Author: </a:t>
                  </a:r>
                  <a:r>
                    <a:rPr lang="en-US" sz="1000">
                      <a:effectLst/>
                      <a:latin typeface="Calibri" panose="020F0502020204030204" pitchFamily="34" charset="0"/>
                      <a:ea typeface="Calibri" panose="020F0502020204030204" pitchFamily="34" charset="0"/>
                      <a:cs typeface="Times New Roman" panose="02020603050405020304" pitchFamily="18" charset="0"/>
                    </a:rPr>
                    <a:t>Paul &amp; Timothy; slaves of Christ; Paul ministering in prison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Oval 19"/>
                <p:cNvSpPr>
                  <a:spLocks noChangeArrowheads="1"/>
                </p:cNvSpPr>
                <p:nvPr/>
              </p:nvSpPr>
              <p:spPr bwMode="auto">
                <a:xfrm>
                  <a:off x="6660" y="2796"/>
                  <a:ext cx="27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Reader</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 Believers in Philippi; know Authors; supportive of Paul and gospel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Line 9"/>
                <p:cNvCxnSpPr>
                  <a:cxnSpLocks noChangeShapeType="1"/>
                </p:cNvCxnSpPr>
                <p:nvPr/>
              </p:nvCxnSpPr>
              <p:spPr bwMode="auto">
                <a:xfrm>
                  <a:off x="4680" y="3600"/>
                  <a:ext cx="1980" cy="0"/>
                </a:xfrm>
                <a:prstGeom prst="line">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22" name="Line 10"/>
                <p:cNvCxnSpPr>
                  <a:cxnSpLocks noChangeShapeType="1"/>
                </p:cNvCxnSpPr>
                <p:nvPr/>
              </p:nvCxnSpPr>
              <p:spPr bwMode="auto">
                <a:xfrm flipH="1">
                  <a:off x="9360" y="3600"/>
                  <a:ext cx="1980" cy="0"/>
                </a:xfrm>
                <a:prstGeom prst="line">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sp>
              <p:nvSpPr>
                <p:cNvPr id="23" name="Oval 22"/>
                <p:cNvSpPr>
                  <a:spLocks noChangeArrowheads="1"/>
                </p:cNvSpPr>
                <p:nvPr/>
              </p:nvSpPr>
              <p:spPr bwMode="auto">
                <a:xfrm>
                  <a:off x="6840" y="5760"/>
                  <a:ext cx="2340" cy="10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p:cNvSpPr>
                  <a:spLocks noChangeArrowheads="1"/>
                </p:cNvSpPr>
                <p:nvPr/>
              </p:nvSpPr>
              <p:spPr bwMode="auto">
                <a:xfrm>
                  <a:off x="6840" y="6840"/>
                  <a:ext cx="2340" cy="10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God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Oval 24"/>
                <p:cNvSpPr>
                  <a:spLocks noChangeArrowheads="1"/>
                </p:cNvSpPr>
                <p:nvPr/>
              </p:nvSpPr>
              <p:spPr bwMode="auto">
                <a:xfrm>
                  <a:off x="6840" y="7920"/>
                  <a:ext cx="2340" cy="10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Believers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25"/>
                <p:cNvSpPr>
                  <a:spLocks noChangeArrowheads="1"/>
                </p:cNvSpPr>
                <p:nvPr/>
              </p:nvSpPr>
              <p:spPr bwMode="auto">
                <a:xfrm>
                  <a:off x="6840" y="9000"/>
                  <a:ext cx="2340" cy="10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Antagonist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Oval 26"/>
                <p:cNvSpPr>
                  <a:spLocks noChangeArrowheads="1"/>
                </p:cNvSpPr>
                <p:nvPr/>
              </p:nvSpPr>
              <p:spPr bwMode="auto">
                <a:xfrm>
                  <a:off x="6840" y="10080"/>
                  <a:ext cx="2340" cy="10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Others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a:spLocks noChangeArrowheads="1"/>
                </p:cNvSpPr>
                <p:nvPr/>
              </p:nvSpPr>
              <p:spPr bwMode="auto">
                <a:xfrm>
                  <a:off x="11340" y="3420"/>
                  <a:ext cx="1800" cy="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Good Theology: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12240" y="7560"/>
                  <a:ext cx="2700" cy="32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Author’s Commands</a:t>
                  </a: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Rejoice!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Believe, defend, and live up to the gospel.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Work in unity for the gospel mission; humbly care for teammates.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Beware of antagonists.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Follow and serve good leaders; share the gospel with non-believers.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Line 18"/>
                <p:cNvCxnSpPr>
                  <a:cxnSpLocks noChangeShapeType="1"/>
                </p:cNvCxnSpPr>
                <p:nvPr/>
              </p:nvCxnSpPr>
              <p:spPr bwMode="auto">
                <a:xfrm flipH="1">
                  <a:off x="2160" y="3600"/>
                  <a:ext cx="4500" cy="3960"/>
                </a:xfrm>
                <a:prstGeom prst="line">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32" name="Line 19"/>
                <p:cNvCxnSpPr>
                  <a:cxnSpLocks noChangeShapeType="1"/>
                </p:cNvCxnSpPr>
                <p:nvPr/>
              </p:nvCxnSpPr>
              <p:spPr bwMode="auto">
                <a:xfrm>
                  <a:off x="9360" y="3600"/>
                  <a:ext cx="3780" cy="3960"/>
                </a:xfrm>
                <a:prstGeom prst="line">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33" name="Line 20"/>
                <p:cNvCxnSpPr>
                  <a:cxnSpLocks noChangeShapeType="1"/>
                </p:cNvCxnSpPr>
                <p:nvPr/>
              </p:nvCxnSpPr>
              <p:spPr bwMode="auto">
                <a:xfrm>
                  <a:off x="2160" y="2700"/>
                  <a:ext cx="720" cy="900"/>
                </a:xfrm>
                <a:prstGeom prst="line">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34" name="Line 21"/>
                <p:cNvCxnSpPr>
                  <a:cxnSpLocks noChangeShapeType="1"/>
                </p:cNvCxnSpPr>
                <p:nvPr/>
              </p:nvCxnSpPr>
              <p:spPr bwMode="auto">
                <a:xfrm flipH="1">
                  <a:off x="13140" y="2700"/>
                  <a:ext cx="540" cy="900"/>
                </a:xfrm>
                <a:prstGeom prst="line">
                  <a:avLst/>
                </a:prstGeom>
                <a:noFill/>
                <a:ln w="127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35" name="Line 22"/>
                <p:cNvCxnSpPr>
                  <a:cxnSpLocks noChangeShapeType="1"/>
                </p:cNvCxnSpPr>
                <p:nvPr/>
              </p:nvCxnSpPr>
              <p:spPr bwMode="auto">
                <a:xfrm flipV="1">
                  <a:off x="3420" y="6300"/>
                  <a:ext cx="3420" cy="171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6" name="Line 23"/>
                <p:cNvCxnSpPr>
                  <a:cxnSpLocks noChangeShapeType="1"/>
                </p:cNvCxnSpPr>
                <p:nvPr/>
              </p:nvCxnSpPr>
              <p:spPr bwMode="auto">
                <a:xfrm flipV="1">
                  <a:off x="3420" y="7380"/>
                  <a:ext cx="3420" cy="9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7" name="Line 24"/>
                <p:cNvCxnSpPr>
                  <a:cxnSpLocks noChangeShapeType="1"/>
                </p:cNvCxnSpPr>
                <p:nvPr/>
              </p:nvCxnSpPr>
              <p:spPr bwMode="auto">
                <a:xfrm flipV="1">
                  <a:off x="3420" y="8460"/>
                  <a:ext cx="3420" cy="36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8" name="Line 25"/>
                <p:cNvCxnSpPr>
                  <a:cxnSpLocks noChangeShapeType="1"/>
                </p:cNvCxnSpPr>
                <p:nvPr/>
              </p:nvCxnSpPr>
              <p:spPr bwMode="auto">
                <a:xfrm>
                  <a:off x="3420" y="9540"/>
                  <a:ext cx="342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9" name="Line 26"/>
                <p:cNvCxnSpPr>
                  <a:cxnSpLocks noChangeShapeType="1"/>
                </p:cNvCxnSpPr>
                <p:nvPr/>
              </p:nvCxnSpPr>
              <p:spPr bwMode="auto">
                <a:xfrm>
                  <a:off x="3420" y="10260"/>
                  <a:ext cx="3420" cy="36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0" name="Line 27"/>
                <p:cNvCxnSpPr>
                  <a:cxnSpLocks noChangeShapeType="1"/>
                </p:cNvCxnSpPr>
                <p:nvPr/>
              </p:nvCxnSpPr>
              <p:spPr bwMode="auto">
                <a:xfrm flipH="1" flipV="1">
                  <a:off x="9180" y="6300"/>
                  <a:ext cx="3060" cy="171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1" name="Line 28"/>
                <p:cNvCxnSpPr>
                  <a:cxnSpLocks noChangeShapeType="1"/>
                </p:cNvCxnSpPr>
                <p:nvPr/>
              </p:nvCxnSpPr>
              <p:spPr bwMode="auto">
                <a:xfrm flipH="1" flipV="1">
                  <a:off x="9180" y="7380"/>
                  <a:ext cx="3060" cy="9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2" name="Line 29"/>
                <p:cNvCxnSpPr>
                  <a:cxnSpLocks noChangeShapeType="1"/>
                </p:cNvCxnSpPr>
                <p:nvPr/>
              </p:nvCxnSpPr>
              <p:spPr bwMode="auto">
                <a:xfrm flipH="1" flipV="1">
                  <a:off x="9180" y="8460"/>
                  <a:ext cx="3060" cy="54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3" name="Line 30"/>
                <p:cNvCxnSpPr>
                  <a:cxnSpLocks noChangeShapeType="1"/>
                </p:cNvCxnSpPr>
                <p:nvPr/>
              </p:nvCxnSpPr>
              <p:spPr bwMode="auto">
                <a:xfrm flipH="1" flipV="1">
                  <a:off x="9180" y="9540"/>
                  <a:ext cx="3060" cy="18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4" name="Line 31"/>
                <p:cNvCxnSpPr>
                  <a:cxnSpLocks noChangeShapeType="1"/>
                </p:cNvCxnSpPr>
                <p:nvPr/>
              </p:nvCxnSpPr>
              <p:spPr bwMode="auto">
                <a:xfrm flipH="1">
                  <a:off x="9180" y="10260"/>
                  <a:ext cx="3060" cy="36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45" name="AutoShape 32"/>
                <p:cNvSpPr>
                  <a:spLocks noChangeArrowheads="1"/>
                </p:cNvSpPr>
                <p:nvPr/>
              </p:nvSpPr>
              <p:spPr bwMode="auto">
                <a:xfrm>
                  <a:off x="1440" y="2880"/>
                  <a:ext cx="1080" cy="540"/>
                </a:xfrm>
                <a:prstGeom prst="bracketPair">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Rectangle 12"/>
              <p:cNvSpPr>
                <a:spLocks noChangeArrowheads="1"/>
              </p:cNvSpPr>
              <p:nvPr/>
            </p:nvSpPr>
            <p:spPr bwMode="auto">
              <a:xfrm>
                <a:off x="11340" y="3780"/>
                <a:ext cx="3780" cy="14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Imputed righteousness by grace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Sanctification a cooperative work of grace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Deliverance is to know and live for Christ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Suffering is a part of Christian life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Christ is our example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a:spLocks noChangeArrowheads="1"/>
              </p:cNvSpPr>
              <p:nvPr/>
            </p:nvSpPr>
            <p:spPr bwMode="auto">
              <a:xfrm>
                <a:off x="900" y="3780"/>
                <a:ext cx="3780" cy="14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Self righteousness derived from the Law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Deliverance is physical and present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Suffering is evidence of a curse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a:spLocks noChangeArrowheads="1"/>
              </p:cNvSpPr>
              <p:nvPr/>
            </p:nvSpPr>
            <p:spPr bwMode="auto">
              <a:xfrm>
                <a:off x="2880" y="3420"/>
                <a:ext cx="1800" cy="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Poor Theology: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a:spLocks noChangeArrowheads="1"/>
              </p:cNvSpPr>
              <p:nvPr/>
            </p:nvSpPr>
            <p:spPr bwMode="auto">
              <a:xfrm>
                <a:off x="720" y="7560"/>
                <a:ext cx="2700" cy="32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Antagonist’s Commands</a:t>
                </a: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Be anxious!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60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Oppose Paul’s gospel.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60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Grumble and dispute; selfishly and pridefully look out for own interests.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60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Be intimidated by antagonists.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60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Inference: oppose Paul and his kind, and his gospel.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a:spLocks noChangeArrowheads="1"/>
              </p:cNvSpPr>
              <p:nvPr/>
            </p:nvSpPr>
            <p:spPr bwMode="auto">
              <a:xfrm>
                <a:off x="3780" y="900"/>
                <a:ext cx="8100" cy="14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Background</a:t>
                </a:r>
                <a:r>
                  <a:rPr lang="en-US" sz="1000" dirty="0">
                    <a:effectLst/>
                    <a:latin typeface="Calibri" panose="020F0502020204030204" pitchFamily="34" charset="0"/>
                    <a:ea typeface="Calibri" panose="020F0502020204030204" pitchFamily="34" charset="0"/>
                    <a:cs typeface="Times New Roman" panose="02020603050405020304" pitchFamily="18" charset="0"/>
                  </a:rPr>
                  <a:t>:  The Philippians faced Gentile persecution and their mentor, Paul, was in prison. The antagonists were pressuring them to see this suffering as evidence of God’s displeasure because they were not following the Mosaic Law.  Some in the church began to doubt their course of following Paul and of supporting and living by his gospel, which created disunity in the church.  Paul wrote to correct their theological errors and point the way to righteous living.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6" name="AutoShape 32"/>
          <p:cNvSpPr>
            <a:spLocks noChangeArrowheads="1"/>
          </p:cNvSpPr>
          <p:nvPr/>
        </p:nvSpPr>
        <p:spPr bwMode="auto">
          <a:xfrm>
            <a:off x="8058150" y="1428750"/>
            <a:ext cx="685800" cy="342900"/>
          </a:xfrm>
          <a:prstGeom prst="bracketPair">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3"/>
          <p:cNvSpPr>
            <a:spLocks noChangeArrowheads="1"/>
          </p:cNvSpPr>
          <p:nvPr/>
        </p:nvSpPr>
        <p:spPr bwMode="auto">
          <a:xfrm>
            <a:off x="6915150" y="3086100"/>
            <a:ext cx="1885950" cy="685800"/>
          </a:xfrm>
          <a:prstGeom prst="bracketPair">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act </a:t>
            </a:r>
            <a:r>
              <a:rPr lang="en-U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 revelation,</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using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AutoShape 32"/>
          <p:cNvSpPr>
            <a:spLocks noChangeArrowheads="1"/>
          </p:cNvSpPr>
          <p:nvPr/>
        </p:nvSpPr>
        <p:spPr bwMode="auto">
          <a:xfrm>
            <a:off x="5657850" y="1395748"/>
            <a:ext cx="1085850" cy="342900"/>
          </a:xfrm>
          <a:prstGeom prst="bracketPair">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exhort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AutoShape 32"/>
          <p:cNvSpPr>
            <a:spLocks noChangeArrowheads="1"/>
          </p:cNvSpPr>
          <p:nvPr/>
        </p:nvSpPr>
        <p:spPr bwMode="auto">
          <a:xfrm>
            <a:off x="2457450" y="1401383"/>
            <a:ext cx="1085850" cy="342900"/>
          </a:xfrm>
          <a:prstGeom prst="bracketPair">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pressure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5509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5" name="TextBox 4"/>
          <p:cNvSpPr txBox="1"/>
          <p:nvPr/>
        </p:nvSpPr>
        <p:spPr>
          <a:xfrm>
            <a:off x="0" y="0"/>
            <a:ext cx="9144000" cy="1077218"/>
          </a:xfrm>
          <a:prstGeom prst="rect">
            <a:avLst/>
          </a:prstGeom>
          <a:solidFill>
            <a:schemeClr val="accent6">
              <a:lumMod val="75000"/>
            </a:schemeClr>
          </a:solidFill>
        </p:spPr>
        <p:txBody>
          <a:bodyPr wrap="square" rtlCol="0">
            <a:spAutoFit/>
          </a:bodyPr>
          <a:lstStyle/>
          <a:p>
            <a:r>
              <a:rPr lang="en-US" sz="3200" dirty="0">
                <a:solidFill>
                  <a:schemeClr val="bg1"/>
                </a:solidFill>
              </a:rPr>
              <a:t>Philippians 4.13 NET:  I am able to do all things through the one who strengthens </a:t>
            </a:r>
            <a:r>
              <a:rPr lang="en-US" sz="3200" dirty="0" smtClean="0">
                <a:solidFill>
                  <a:schemeClr val="bg1"/>
                </a:solidFill>
              </a:rPr>
              <a:t>me.</a:t>
            </a:r>
            <a:endParaRPr lang="en-US" sz="3200" dirty="0">
              <a:solidFill>
                <a:schemeClr val="bg1"/>
              </a:solidFill>
            </a:endParaRPr>
          </a:p>
        </p:txBody>
      </p:sp>
    </p:spTree>
    <p:extLst>
      <p:ext uri="{BB962C8B-B14F-4D97-AF65-F5344CB8AC3E}">
        <p14:creationId xmlns:p14="http://schemas.microsoft.com/office/powerpoint/2010/main" val="25877683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2" name="TextBox 1"/>
          <p:cNvSpPr txBox="1"/>
          <p:nvPr/>
        </p:nvSpPr>
        <p:spPr>
          <a:xfrm>
            <a:off x="0" y="0"/>
            <a:ext cx="9144000" cy="4524315"/>
          </a:xfrm>
          <a:prstGeom prst="rect">
            <a:avLst/>
          </a:prstGeom>
          <a:solidFill>
            <a:schemeClr val="accent6">
              <a:lumMod val="75000"/>
            </a:schemeClr>
          </a:solidFill>
        </p:spPr>
        <p:txBody>
          <a:bodyPr wrap="square" rtlCol="0">
            <a:spAutoFit/>
          </a:bodyPr>
          <a:lstStyle/>
          <a:p>
            <a:pPr lvl="0"/>
            <a:r>
              <a:rPr lang="en-US" sz="3200" b="1" dirty="0" smtClean="0">
                <a:solidFill>
                  <a:srgbClr val="FFFF00"/>
                </a:solidFill>
              </a:rPr>
              <a:t>External Problem:  </a:t>
            </a:r>
            <a:r>
              <a:rPr lang="en-US" sz="3200" dirty="0" smtClean="0">
                <a:solidFill>
                  <a:schemeClr val="bg1"/>
                </a:solidFill>
              </a:rPr>
              <a:t>Because </a:t>
            </a:r>
            <a:r>
              <a:rPr lang="en-US" sz="3200" dirty="0">
                <a:solidFill>
                  <a:schemeClr val="bg1"/>
                </a:solidFill>
              </a:rPr>
              <a:t>Paul founded their church and led many of them to Christ, the Philippians had supported Paul and partnered with him in the gospel mission.  Now, they were suffering persecution and Paul was in prison; they were experiencing pressure from local pagan Gentiles to abandon the Christian way of life, and pressure from Jews with a different gospel to see suffering as evidence of God’s curse because they were not living by the Jewish Law.  </a:t>
            </a:r>
          </a:p>
        </p:txBody>
      </p:sp>
    </p:spTree>
    <p:extLst>
      <p:ext uri="{BB962C8B-B14F-4D97-AF65-F5344CB8AC3E}">
        <p14:creationId xmlns:p14="http://schemas.microsoft.com/office/powerpoint/2010/main" val="42083856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2" name="TextBox 1"/>
          <p:cNvSpPr txBox="1"/>
          <p:nvPr/>
        </p:nvSpPr>
        <p:spPr>
          <a:xfrm>
            <a:off x="0" y="0"/>
            <a:ext cx="9144000" cy="5509200"/>
          </a:xfrm>
          <a:prstGeom prst="rect">
            <a:avLst/>
          </a:prstGeom>
          <a:solidFill>
            <a:schemeClr val="accent6">
              <a:lumMod val="75000"/>
            </a:schemeClr>
          </a:solidFill>
        </p:spPr>
        <p:txBody>
          <a:bodyPr wrap="square" rtlCol="0">
            <a:spAutoFit/>
          </a:bodyPr>
          <a:lstStyle/>
          <a:p>
            <a:pPr lvl="0"/>
            <a:r>
              <a:rPr lang="en-US" sz="3200" b="1" dirty="0" smtClean="0">
                <a:solidFill>
                  <a:srgbClr val="FFFF00"/>
                </a:solidFill>
              </a:rPr>
              <a:t>Internal Problem</a:t>
            </a:r>
            <a:r>
              <a:rPr lang="en-US" sz="3200" b="1" dirty="0">
                <a:solidFill>
                  <a:srgbClr val="FFFF00"/>
                </a:solidFill>
              </a:rPr>
              <a:t>: </a:t>
            </a:r>
            <a:r>
              <a:rPr lang="en-US" sz="3200" dirty="0" smtClean="0">
                <a:solidFill>
                  <a:schemeClr val="bg1"/>
                </a:solidFill>
              </a:rPr>
              <a:t>These </a:t>
            </a:r>
            <a:r>
              <a:rPr lang="en-US" sz="3200" dirty="0">
                <a:solidFill>
                  <a:schemeClr val="bg1"/>
                </a:solidFill>
              </a:rPr>
              <a:t>pressures were causing rifts within the church.  People started to wonder if God was angry at them, judging them for having false theology.  They saw Paul’s suffering as possible evidence that God was judging him too.  Some of them began to doubt Paul’s message of imputed righteousness and to consider the message of the Jewish legalists that righteousness was earned through obedience to the Law of Israel.  Thus some of them questioned whether they could continue supporting Paul.</a:t>
            </a:r>
          </a:p>
        </p:txBody>
      </p:sp>
    </p:spTree>
    <p:extLst>
      <p:ext uri="{BB962C8B-B14F-4D97-AF65-F5344CB8AC3E}">
        <p14:creationId xmlns:p14="http://schemas.microsoft.com/office/powerpoint/2010/main" val="6697298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2" name="TextBox 1"/>
          <p:cNvSpPr txBox="1"/>
          <p:nvPr/>
        </p:nvSpPr>
        <p:spPr>
          <a:xfrm>
            <a:off x="0" y="0"/>
            <a:ext cx="9144000" cy="4524315"/>
          </a:xfrm>
          <a:prstGeom prst="rect">
            <a:avLst/>
          </a:prstGeom>
          <a:solidFill>
            <a:schemeClr val="accent6">
              <a:lumMod val="75000"/>
            </a:schemeClr>
          </a:solidFill>
        </p:spPr>
        <p:txBody>
          <a:bodyPr wrap="square" rtlCol="0">
            <a:spAutoFit/>
          </a:bodyPr>
          <a:lstStyle/>
          <a:p>
            <a:pPr lvl="0"/>
            <a:r>
              <a:rPr lang="en-US" sz="3200" b="1" dirty="0" smtClean="0">
                <a:solidFill>
                  <a:srgbClr val="FFFF00"/>
                </a:solidFill>
              </a:rPr>
              <a:t>Paul’s Response:  </a:t>
            </a:r>
            <a:r>
              <a:rPr lang="en-US" sz="3200" dirty="0" smtClean="0">
                <a:solidFill>
                  <a:schemeClr val="bg1"/>
                </a:solidFill>
              </a:rPr>
              <a:t>Paul </a:t>
            </a:r>
            <a:r>
              <a:rPr lang="en-US" sz="3200" dirty="0">
                <a:solidFill>
                  <a:schemeClr val="bg1"/>
                </a:solidFill>
              </a:rPr>
              <a:t>wrote to counter the influence of both groups of antagonists.  He said the Judaizing antagonists preached a false gospel out of a false theology that is fleshly, evil, and legalistic.  The Philippians should be aware of what they say, but not intimidated by them.  Instead, they should continue to hold fast to the true gospel, seek to live up to the righteousness they have been granted, and continue to encourage others to embrace Christ’s gospel.</a:t>
            </a:r>
          </a:p>
        </p:txBody>
      </p:sp>
    </p:spTree>
    <p:extLst>
      <p:ext uri="{BB962C8B-B14F-4D97-AF65-F5344CB8AC3E}">
        <p14:creationId xmlns:p14="http://schemas.microsoft.com/office/powerpoint/2010/main" val="27356672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2" name="TextBox 1"/>
          <p:cNvSpPr txBox="1"/>
          <p:nvPr/>
        </p:nvSpPr>
        <p:spPr>
          <a:xfrm>
            <a:off x="0" y="0"/>
            <a:ext cx="9144000" cy="4031873"/>
          </a:xfrm>
          <a:prstGeom prst="rect">
            <a:avLst/>
          </a:prstGeom>
          <a:solidFill>
            <a:schemeClr val="accent6">
              <a:lumMod val="75000"/>
            </a:schemeClr>
          </a:solidFill>
        </p:spPr>
        <p:txBody>
          <a:bodyPr wrap="square" rtlCol="0">
            <a:spAutoFit/>
          </a:bodyPr>
          <a:lstStyle/>
          <a:p>
            <a:pPr lvl="0"/>
            <a:r>
              <a:rPr lang="en-US" sz="3200" b="1" dirty="0" smtClean="0">
                <a:solidFill>
                  <a:srgbClr val="FFFF00"/>
                </a:solidFill>
              </a:rPr>
              <a:t>Key Theology:  </a:t>
            </a:r>
            <a:r>
              <a:rPr lang="en-US" sz="3200" dirty="0" smtClean="0">
                <a:solidFill>
                  <a:schemeClr val="bg1"/>
                </a:solidFill>
              </a:rPr>
              <a:t>Paul </a:t>
            </a:r>
            <a:r>
              <a:rPr lang="en-US" sz="3200" dirty="0">
                <a:solidFill>
                  <a:schemeClr val="bg1"/>
                </a:solidFill>
              </a:rPr>
              <a:t>says true deliverance is </a:t>
            </a:r>
            <a:r>
              <a:rPr lang="en-US" sz="3200" dirty="0" smtClean="0">
                <a:solidFill>
                  <a:schemeClr val="bg1"/>
                </a:solidFill>
              </a:rPr>
              <a:t>through the gospel: </a:t>
            </a:r>
            <a:r>
              <a:rPr lang="en-US" sz="3200" dirty="0">
                <a:solidFill>
                  <a:schemeClr val="bg1"/>
                </a:solidFill>
              </a:rPr>
              <a:t>deliverance from death, sin, and judgment, and deliverance </a:t>
            </a:r>
            <a:r>
              <a:rPr lang="en-US" sz="3200" dirty="0" smtClean="0">
                <a:solidFill>
                  <a:schemeClr val="bg1"/>
                </a:solidFill>
              </a:rPr>
              <a:t>into </a:t>
            </a:r>
            <a:r>
              <a:rPr lang="en-US" sz="3200" dirty="0">
                <a:solidFill>
                  <a:schemeClr val="bg1"/>
                </a:solidFill>
              </a:rPr>
              <a:t>life, intimacy with Christ, and grace righteousness with growing experiential righteousness.  He encouraged them to see that </a:t>
            </a:r>
            <a:r>
              <a:rPr lang="en-US" sz="3200" dirty="0" smtClean="0">
                <a:solidFill>
                  <a:schemeClr val="bg1"/>
                </a:solidFill>
              </a:rPr>
              <a:t>suffering did not negate their deliverance and they </a:t>
            </a:r>
            <a:r>
              <a:rPr lang="en-US" sz="3200" dirty="0">
                <a:solidFill>
                  <a:schemeClr val="bg1"/>
                </a:solidFill>
              </a:rPr>
              <a:t>could rejoice in this deliverance regardless of their present suffering.</a:t>
            </a:r>
          </a:p>
        </p:txBody>
      </p:sp>
    </p:spTree>
    <p:extLst>
      <p:ext uri="{BB962C8B-B14F-4D97-AF65-F5344CB8AC3E}">
        <p14:creationId xmlns:p14="http://schemas.microsoft.com/office/powerpoint/2010/main" val="17524218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5" name="TextBox 4"/>
          <p:cNvSpPr txBox="1"/>
          <p:nvPr/>
        </p:nvSpPr>
        <p:spPr>
          <a:xfrm>
            <a:off x="0" y="0"/>
            <a:ext cx="9144000" cy="1077218"/>
          </a:xfrm>
          <a:prstGeom prst="rect">
            <a:avLst/>
          </a:prstGeom>
          <a:solidFill>
            <a:schemeClr val="accent6">
              <a:lumMod val="75000"/>
            </a:schemeClr>
          </a:solidFill>
        </p:spPr>
        <p:txBody>
          <a:bodyPr wrap="square" rtlCol="0">
            <a:spAutoFit/>
          </a:bodyPr>
          <a:lstStyle/>
          <a:p>
            <a:pPr algn="ctr"/>
            <a:r>
              <a:rPr lang="en-US" sz="3200" dirty="0" smtClean="0">
                <a:solidFill>
                  <a:schemeClr val="bg1"/>
                </a:solidFill>
              </a:rPr>
              <a:t>Likely spot of where Paul and Timothy began evangelizing to found the church in Philippi.</a:t>
            </a:r>
            <a:endParaRPr lang="en-US" sz="3200" dirty="0">
              <a:solidFill>
                <a:schemeClr val="bg1"/>
              </a:solidFill>
            </a:endParaRPr>
          </a:p>
        </p:txBody>
      </p:sp>
      <p:sp>
        <p:nvSpPr>
          <p:cNvPr id="6" name="TextBox 5"/>
          <p:cNvSpPr txBox="1"/>
          <p:nvPr/>
        </p:nvSpPr>
        <p:spPr>
          <a:xfrm>
            <a:off x="0" y="6516130"/>
            <a:ext cx="9144000" cy="400110"/>
          </a:xfrm>
          <a:prstGeom prst="rect">
            <a:avLst/>
          </a:prstGeom>
          <a:noFill/>
        </p:spPr>
        <p:txBody>
          <a:bodyPr wrap="square" rtlCol="0">
            <a:spAutoFit/>
          </a:bodyPr>
          <a:lstStyle/>
          <a:p>
            <a:pPr algn="r"/>
            <a:r>
              <a:rPr lang="en-US" sz="2000" b="1" dirty="0" smtClean="0">
                <a:solidFill>
                  <a:schemeClr val="bg1"/>
                </a:solidFill>
              </a:rPr>
              <a:t>image © 2012 Todd Bolen / BiblePlaces.com</a:t>
            </a:r>
            <a:endParaRPr lang="en-US" sz="2000" b="1" dirty="0">
              <a:solidFill>
                <a:schemeClr val="bg1"/>
              </a:solidFill>
            </a:endParaRPr>
          </a:p>
        </p:txBody>
      </p:sp>
    </p:spTree>
    <p:extLst>
      <p:ext uri="{BB962C8B-B14F-4D97-AF65-F5344CB8AC3E}">
        <p14:creationId xmlns:p14="http://schemas.microsoft.com/office/powerpoint/2010/main" val="28592266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5" name="TextBox 4"/>
          <p:cNvSpPr txBox="1"/>
          <p:nvPr/>
        </p:nvSpPr>
        <p:spPr>
          <a:xfrm>
            <a:off x="0" y="0"/>
            <a:ext cx="9144000" cy="3046988"/>
          </a:xfrm>
          <a:prstGeom prst="rect">
            <a:avLst/>
          </a:prstGeom>
          <a:solidFill>
            <a:schemeClr val="accent6">
              <a:lumMod val="75000"/>
            </a:schemeClr>
          </a:solidFill>
        </p:spPr>
        <p:txBody>
          <a:bodyPr wrap="square" rtlCol="0">
            <a:spAutoFit/>
          </a:bodyPr>
          <a:lstStyle/>
          <a:p>
            <a:r>
              <a:rPr lang="en-US" sz="3200" dirty="0" smtClean="0">
                <a:solidFill>
                  <a:schemeClr val="bg1"/>
                </a:solidFill>
              </a:rPr>
              <a:t>Philippians 4.6-7 NET:  Do not be anxious about anything. Instead, in every situation, through prayer and petition with thanksgiving, tell your requests to God.  And the peace of God that surpasses all understanding will guard your hearts and minds in Christ Jesus.</a:t>
            </a:r>
            <a:endParaRPr lang="en-US" sz="3200" dirty="0">
              <a:solidFill>
                <a:schemeClr val="bg1"/>
              </a:solidFill>
            </a:endParaRPr>
          </a:p>
        </p:txBody>
      </p:sp>
    </p:spTree>
    <p:extLst>
      <p:ext uri="{BB962C8B-B14F-4D97-AF65-F5344CB8AC3E}">
        <p14:creationId xmlns:p14="http://schemas.microsoft.com/office/powerpoint/2010/main" val="24320321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5" name="TextBox 4"/>
          <p:cNvSpPr txBox="1"/>
          <p:nvPr/>
        </p:nvSpPr>
        <p:spPr>
          <a:xfrm rot="19647363">
            <a:off x="1006850" y="2442528"/>
            <a:ext cx="8386159" cy="553998"/>
          </a:xfrm>
          <a:prstGeom prst="rect">
            <a:avLst/>
          </a:prstGeom>
          <a:solidFill>
            <a:schemeClr val="accent6">
              <a:lumMod val="75000"/>
            </a:schemeClr>
          </a:solidFill>
        </p:spPr>
        <p:txBody>
          <a:bodyPr wrap="square" rtlCol="0">
            <a:spAutoFit/>
          </a:bodyPr>
          <a:lstStyle/>
          <a:p>
            <a:r>
              <a:rPr lang="en-US" sz="3000" dirty="0" smtClean="0">
                <a:solidFill>
                  <a:schemeClr val="bg1"/>
                </a:solidFill>
              </a:rPr>
              <a:t>live in a manner worthy of the gospel of Christ [1.27]</a:t>
            </a:r>
          </a:p>
        </p:txBody>
      </p:sp>
      <p:sp>
        <p:nvSpPr>
          <p:cNvPr id="2" name="TextBox 1"/>
          <p:cNvSpPr txBox="1"/>
          <p:nvPr/>
        </p:nvSpPr>
        <p:spPr>
          <a:xfrm>
            <a:off x="304800" y="329514"/>
            <a:ext cx="6862119" cy="553998"/>
          </a:xfrm>
          <a:prstGeom prst="rect">
            <a:avLst/>
          </a:prstGeom>
          <a:solidFill>
            <a:schemeClr val="accent6">
              <a:lumMod val="75000"/>
            </a:schemeClr>
          </a:solidFill>
        </p:spPr>
        <p:txBody>
          <a:bodyPr wrap="square" rtlCol="0">
            <a:spAutoFit/>
          </a:bodyPr>
          <a:lstStyle/>
          <a:p>
            <a:r>
              <a:rPr lang="en-US" sz="3000" dirty="0" smtClean="0">
                <a:solidFill>
                  <a:schemeClr val="bg1"/>
                </a:solidFill>
              </a:rPr>
              <a:t>continue </a:t>
            </a:r>
            <a:r>
              <a:rPr lang="en-US" sz="3000" dirty="0">
                <a:solidFill>
                  <a:schemeClr val="bg1"/>
                </a:solidFill>
              </a:rPr>
              <a:t>working out your salvation </a:t>
            </a:r>
            <a:r>
              <a:rPr lang="en-US" sz="3000" dirty="0" smtClean="0">
                <a:solidFill>
                  <a:schemeClr val="bg1"/>
                </a:solidFill>
              </a:rPr>
              <a:t>[2.12]</a:t>
            </a:r>
            <a:endParaRPr lang="en-US" sz="3000" dirty="0">
              <a:solidFill>
                <a:schemeClr val="bg1"/>
              </a:solidFill>
            </a:endParaRPr>
          </a:p>
        </p:txBody>
      </p:sp>
      <p:sp>
        <p:nvSpPr>
          <p:cNvPr id="6" name="TextBox 5"/>
          <p:cNvSpPr txBox="1"/>
          <p:nvPr/>
        </p:nvSpPr>
        <p:spPr>
          <a:xfrm>
            <a:off x="494270" y="6304002"/>
            <a:ext cx="8649730" cy="553998"/>
          </a:xfrm>
          <a:prstGeom prst="rect">
            <a:avLst/>
          </a:prstGeom>
          <a:solidFill>
            <a:schemeClr val="accent6">
              <a:lumMod val="75000"/>
            </a:schemeClr>
          </a:solidFill>
        </p:spPr>
        <p:txBody>
          <a:bodyPr wrap="square" rtlCol="0">
            <a:spAutoFit/>
          </a:bodyPr>
          <a:lstStyle/>
          <a:p>
            <a:pPr algn="r"/>
            <a:r>
              <a:rPr lang="en-US" sz="3000" dirty="0" smtClean="0">
                <a:solidFill>
                  <a:schemeClr val="bg1"/>
                </a:solidFill>
              </a:rPr>
              <a:t>live up to the standard we have already attained [3.16]</a:t>
            </a:r>
            <a:endParaRPr lang="en-US" sz="3000" dirty="0">
              <a:solidFill>
                <a:schemeClr val="bg1"/>
              </a:solidFill>
            </a:endParaRPr>
          </a:p>
        </p:txBody>
      </p:sp>
      <p:sp>
        <p:nvSpPr>
          <p:cNvPr id="3" name="TextBox 2"/>
          <p:cNvSpPr txBox="1"/>
          <p:nvPr/>
        </p:nvSpPr>
        <p:spPr>
          <a:xfrm rot="1225813">
            <a:off x="4168346" y="4552744"/>
            <a:ext cx="4975654" cy="553998"/>
          </a:xfrm>
          <a:prstGeom prst="rect">
            <a:avLst/>
          </a:prstGeom>
          <a:solidFill>
            <a:schemeClr val="accent6">
              <a:lumMod val="75000"/>
            </a:schemeClr>
          </a:solidFill>
        </p:spPr>
        <p:txBody>
          <a:bodyPr wrap="square" rtlCol="0">
            <a:spAutoFit/>
          </a:bodyPr>
          <a:lstStyle/>
          <a:p>
            <a:r>
              <a:rPr lang="en-US" sz="3000" dirty="0" smtClean="0">
                <a:solidFill>
                  <a:schemeClr val="bg1"/>
                </a:solidFill>
              </a:rPr>
              <a:t>Rejoice in the Lord always [4.4]</a:t>
            </a:r>
            <a:endParaRPr lang="en-US" sz="3000" dirty="0">
              <a:solidFill>
                <a:schemeClr val="bg1"/>
              </a:solidFill>
            </a:endParaRPr>
          </a:p>
        </p:txBody>
      </p:sp>
      <p:sp>
        <p:nvSpPr>
          <p:cNvPr id="7" name="TextBox 6"/>
          <p:cNvSpPr txBox="1"/>
          <p:nvPr/>
        </p:nvSpPr>
        <p:spPr>
          <a:xfrm rot="20973748">
            <a:off x="428368" y="2023472"/>
            <a:ext cx="4193061" cy="553998"/>
          </a:xfrm>
          <a:prstGeom prst="rect">
            <a:avLst/>
          </a:prstGeom>
          <a:solidFill>
            <a:schemeClr val="accent6">
              <a:lumMod val="75000"/>
            </a:schemeClr>
          </a:solidFill>
        </p:spPr>
        <p:txBody>
          <a:bodyPr wrap="square" rtlCol="0">
            <a:spAutoFit/>
          </a:bodyPr>
          <a:lstStyle/>
          <a:p>
            <a:r>
              <a:rPr lang="en-US" sz="3000" dirty="0" smtClean="0">
                <a:solidFill>
                  <a:schemeClr val="bg1"/>
                </a:solidFill>
              </a:rPr>
              <a:t>be of the same mind [2.2]</a:t>
            </a:r>
            <a:endParaRPr lang="en-US" sz="3000" dirty="0">
              <a:solidFill>
                <a:schemeClr val="bg1"/>
              </a:solidFill>
            </a:endParaRPr>
          </a:p>
        </p:txBody>
      </p:sp>
    </p:spTree>
    <p:extLst>
      <p:ext uri="{BB962C8B-B14F-4D97-AF65-F5344CB8AC3E}">
        <p14:creationId xmlns:p14="http://schemas.microsoft.com/office/powerpoint/2010/main" val="26646815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5" name="TextBox 4"/>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smtClean="0">
                <a:solidFill>
                  <a:schemeClr val="bg1"/>
                </a:solidFill>
              </a:rPr>
              <a:t>Philippians 2.6-8 NET:  [Christ] who though he existed in the form of God did not regard equality with God as something to be grasped, but emptied himself by taking on the form of a slave, by looking like other men, and by sharing in human nature.  He humbled himself, by becoming obedient to the point of death– even death on a cross! </a:t>
            </a:r>
            <a:endParaRPr lang="en-US" sz="3200" dirty="0">
              <a:solidFill>
                <a:schemeClr val="bg1"/>
              </a:solidFill>
            </a:endParaRPr>
          </a:p>
        </p:txBody>
      </p:sp>
    </p:spTree>
    <p:extLst>
      <p:ext uri="{BB962C8B-B14F-4D97-AF65-F5344CB8AC3E}">
        <p14:creationId xmlns:p14="http://schemas.microsoft.com/office/powerpoint/2010/main" val="16323581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5" name="TextBox 4"/>
          <p:cNvSpPr txBox="1"/>
          <p:nvPr/>
        </p:nvSpPr>
        <p:spPr>
          <a:xfrm>
            <a:off x="0" y="0"/>
            <a:ext cx="9144000" cy="584775"/>
          </a:xfrm>
          <a:prstGeom prst="rect">
            <a:avLst/>
          </a:prstGeom>
          <a:solidFill>
            <a:schemeClr val="accent6">
              <a:lumMod val="75000"/>
            </a:schemeClr>
          </a:solidFill>
        </p:spPr>
        <p:txBody>
          <a:bodyPr wrap="square" rtlCol="0">
            <a:spAutoFit/>
          </a:bodyPr>
          <a:lstStyle/>
          <a:p>
            <a:pPr algn="ctr"/>
            <a:r>
              <a:rPr lang="en-US" sz="3200" dirty="0" smtClean="0">
                <a:solidFill>
                  <a:schemeClr val="bg1"/>
                </a:solidFill>
              </a:rPr>
              <a:t>Philippians verse by verse!</a:t>
            </a:r>
            <a:endParaRPr lang="en-US" sz="3200" dirty="0">
              <a:solidFill>
                <a:schemeClr val="bg1"/>
              </a:solidFill>
            </a:endParaRPr>
          </a:p>
        </p:txBody>
      </p:sp>
      <p:sp>
        <p:nvSpPr>
          <p:cNvPr id="6" name="TextBox 5"/>
          <p:cNvSpPr txBox="1"/>
          <p:nvPr/>
        </p:nvSpPr>
        <p:spPr>
          <a:xfrm>
            <a:off x="0" y="6516130"/>
            <a:ext cx="9144000" cy="400110"/>
          </a:xfrm>
          <a:prstGeom prst="rect">
            <a:avLst/>
          </a:prstGeom>
          <a:noFill/>
        </p:spPr>
        <p:txBody>
          <a:bodyPr wrap="square" rtlCol="0">
            <a:spAutoFit/>
          </a:bodyPr>
          <a:lstStyle/>
          <a:p>
            <a:pPr algn="r"/>
            <a:r>
              <a:rPr lang="en-US" sz="2000" b="1" dirty="0" smtClean="0">
                <a:solidFill>
                  <a:schemeClr val="bg1"/>
                </a:solidFill>
              </a:rPr>
              <a:t>image © 2012 Todd Bolen / BiblePlaces.com</a:t>
            </a:r>
            <a:endParaRPr lang="en-US" sz="2000" b="1" dirty="0">
              <a:solidFill>
                <a:schemeClr val="bg1"/>
              </a:solidFill>
            </a:endParaRPr>
          </a:p>
        </p:txBody>
      </p:sp>
    </p:spTree>
    <p:extLst>
      <p:ext uri="{BB962C8B-B14F-4D97-AF65-F5344CB8AC3E}">
        <p14:creationId xmlns:p14="http://schemas.microsoft.com/office/powerpoint/2010/main" val="352843604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38" r="-2"/>
          <a:stretch/>
        </p:blipFill>
        <p:spPr>
          <a:xfrm>
            <a:off x="0" y="0"/>
            <a:ext cx="9144000" cy="6858000"/>
          </a:xfrm>
          <a:prstGeom prst="rect">
            <a:avLst/>
          </a:prstGeom>
        </p:spPr>
      </p:pic>
      <p:sp>
        <p:nvSpPr>
          <p:cNvPr id="5" name="TextBox 4"/>
          <p:cNvSpPr txBox="1"/>
          <p:nvPr/>
        </p:nvSpPr>
        <p:spPr>
          <a:xfrm>
            <a:off x="0" y="0"/>
            <a:ext cx="9144000" cy="1569660"/>
          </a:xfrm>
          <a:prstGeom prst="rect">
            <a:avLst/>
          </a:prstGeom>
          <a:solidFill>
            <a:schemeClr val="accent6">
              <a:lumMod val="75000"/>
            </a:schemeClr>
          </a:solidFill>
        </p:spPr>
        <p:txBody>
          <a:bodyPr wrap="square" rtlCol="0">
            <a:spAutoFit/>
          </a:bodyPr>
          <a:lstStyle/>
          <a:p>
            <a:r>
              <a:rPr lang="en-US" sz="3200" dirty="0" smtClean="0">
                <a:solidFill>
                  <a:schemeClr val="bg1"/>
                </a:solidFill>
              </a:rPr>
              <a:t>Philippians 1.1 NET:  </a:t>
            </a:r>
            <a:r>
              <a:rPr lang="en-US" sz="3200" b="1" u="sng" dirty="0" smtClean="0">
                <a:solidFill>
                  <a:srgbClr val="FFFF00"/>
                </a:solidFill>
              </a:rPr>
              <a:t>From Paul and Timothy</a:t>
            </a:r>
            <a:r>
              <a:rPr lang="en-US" sz="3200" dirty="0" smtClean="0">
                <a:solidFill>
                  <a:schemeClr val="bg1"/>
                </a:solidFill>
              </a:rPr>
              <a:t>, slaves of Christ Jesus, to all the saints in Christ Jesus who are in Philippi, with the overseers and deacons.</a:t>
            </a:r>
            <a:endParaRPr lang="en-US" sz="3200" dirty="0">
              <a:solidFill>
                <a:schemeClr val="bg1"/>
              </a:solidFill>
            </a:endParaRPr>
          </a:p>
        </p:txBody>
      </p:sp>
      <p:sp>
        <p:nvSpPr>
          <p:cNvPr id="2" name="TextBox 1"/>
          <p:cNvSpPr txBox="1"/>
          <p:nvPr/>
        </p:nvSpPr>
        <p:spPr>
          <a:xfrm>
            <a:off x="3764692" y="3444388"/>
            <a:ext cx="1614616" cy="769441"/>
          </a:xfrm>
          <a:prstGeom prst="rect">
            <a:avLst/>
          </a:prstGeom>
          <a:solidFill>
            <a:schemeClr val="bg2">
              <a:lumMod val="10000"/>
            </a:schemeClr>
          </a:solidFill>
        </p:spPr>
        <p:txBody>
          <a:bodyPr wrap="square" rtlCol="0">
            <a:spAutoFit/>
          </a:bodyPr>
          <a:lstStyle/>
          <a:p>
            <a:r>
              <a:rPr lang="en-US" sz="4400" dirty="0" smtClean="0">
                <a:solidFill>
                  <a:srgbClr val="FFFF00"/>
                </a:solidFill>
              </a:rPr>
              <a:t>WHY?</a:t>
            </a:r>
            <a:endParaRPr lang="en-US" sz="4400" dirty="0">
              <a:solidFill>
                <a:srgbClr val="FFFF00"/>
              </a:solidFill>
            </a:endParaRPr>
          </a:p>
        </p:txBody>
      </p:sp>
    </p:spTree>
    <p:extLst>
      <p:ext uri="{BB962C8B-B14F-4D97-AF65-F5344CB8AC3E}">
        <p14:creationId xmlns:p14="http://schemas.microsoft.com/office/powerpoint/2010/main" val="19358342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cxnSp>
        <p:nvCxnSpPr>
          <p:cNvPr id="25" name="Straight Connector 24"/>
          <p:cNvCxnSpPr/>
          <p:nvPr/>
        </p:nvCxnSpPr>
        <p:spPr>
          <a:xfrm>
            <a:off x="4695568" y="74141"/>
            <a:ext cx="0" cy="6656173"/>
          </a:xfrm>
          <a:prstGeom prst="line">
            <a:avLst/>
          </a:prstGeom>
          <a:ln w="254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 y="0"/>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Antagonists</a:t>
            </a:r>
            <a:endParaRPr lang="en-US" sz="2800" dirty="0"/>
          </a:p>
        </p:txBody>
      </p:sp>
      <p:sp>
        <p:nvSpPr>
          <p:cNvPr id="6" name="Oval 5"/>
          <p:cNvSpPr/>
          <p:nvPr/>
        </p:nvSpPr>
        <p:spPr>
          <a:xfrm>
            <a:off x="6623221" y="0"/>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Author</a:t>
            </a:r>
            <a:endParaRPr lang="en-US" sz="2800" dirty="0"/>
          </a:p>
        </p:txBody>
      </p:sp>
      <p:sp>
        <p:nvSpPr>
          <p:cNvPr id="7" name="Rectangle 6"/>
          <p:cNvSpPr/>
          <p:nvPr/>
        </p:nvSpPr>
        <p:spPr>
          <a:xfrm>
            <a:off x="-1" y="1820562"/>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poor theology</a:t>
            </a:r>
          </a:p>
          <a:p>
            <a:pPr algn="ctr"/>
            <a:r>
              <a:rPr lang="en-US" sz="2800" dirty="0" err="1" smtClean="0"/>
              <a:t>fr.</a:t>
            </a:r>
            <a:r>
              <a:rPr lang="en-US" sz="2800" dirty="0" smtClean="0"/>
              <a:t> poor sources</a:t>
            </a:r>
            <a:endParaRPr lang="en-US" sz="2800" dirty="0"/>
          </a:p>
        </p:txBody>
      </p:sp>
      <p:sp>
        <p:nvSpPr>
          <p:cNvPr id="8" name="Rectangle 7"/>
          <p:cNvSpPr/>
          <p:nvPr/>
        </p:nvSpPr>
        <p:spPr>
          <a:xfrm>
            <a:off x="6623220" y="1824681"/>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good theology</a:t>
            </a:r>
          </a:p>
          <a:p>
            <a:pPr algn="ctr"/>
            <a:r>
              <a:rPr lang="en-US" sz="2800" dirty="0" err="1" smtClean="0"/>
              <a:t>fr.</a:t>
            </a:r>
            <a:r>
              <a:rPr lang="en-US" sz="2800" dirty="0" smtClean="0"/>
              <a:t> good sources</a:t>
            </a:r>
            <a:endParaRPr lang="en-US" sz="2800" dirty="0"/>
          </a:p>
        </p:txBody>
      </p:sp>
      <p:sp>
        <p:nvSpPr>
          <p:cNvPr id="9" name="Oval 8"/>
          <p:cNvSpPr/>
          <p:nvPr/>
        </p:nvSpPr>
        <p:spPr>
          <a:xfrm>
            <a:off x="3311609" y="2734962"/>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Readers</a:t>
            </a:r>
            <a:endParaRPr lang="en-US" sz="2800" dirty="0"/>
          </a:p>
        </p:txBody>
      </p:sp>
      <p:sp>
        <p:nvSpPr>
          <p:cNvPr id="12" name="Down Arrow 11"/>
          <p:cNvSpPr/>
          <p:nvPr/>
        </p:nvSpPr>
        <p:spPr>
          <a:xfrm>
            <a:off x="7685900" y="1037967"/>
            <a:ext cx="395418" cy="78259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3" name="Down Arrow 12"/>
          <p:cNvSpPr/>
          <p:nvPr/>
        </p:nvSpPr>
        <p:spPr>
          <a:xfrm>
            <a:off x="1062679" y="1046205"/>
            <a:ext cx="395418" cy="78259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4" name="Down Arrow 13"/>
          <p:cNvSpPr/>
          <p:nvPr/>
        </p:nvSpPr>
        <p:spPr>
          <a:xfrm rot="19029525">
            <a:off x="2807901" y="1749738"/>
            <a:ext cx="395418" cy="153891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5" name="Down Arrow 14"/>
          <p:cNvSpPr/>
          <p:nvPr/>
        </p:nvSpPr>
        <p:spPr>
          <a:xfrm rot="2528097">
            <a:off x="5932075" y="1749145"/>
            <a:ext cx="374481" cy="1588573"/>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6" name="TextBox 15"/>
          <p:cNvSpPr txBox="1"/>
          <p:nvPr/>
        </p:nvSpPr>
        <p:spPr>
          <a:xfrm>
            <a:off x="197708" y="1161535"/>
            <a:ext cx="864971" cy="523220"/>
          </a:xfrm>
          <a:prstGeom prst="rect">
            <a:avLst/>
          </a:prstGeom>
          <a:noFill/>
        </p:spPr>
        <p:txBody>
          <a:bodyPr wrap="square" rtlCol="0">
            <a:spAutoFit/>
          </a:bodyPr>
          <a:lstStyle/>
          <a:p>
            <a:r>
              <a:rPr lang="en-US" sz="2800" dirty="0" smtClean="0">
                <a:solidFill>
                  <a:srgbClr val="FFFF00"/>
                </a:solidFill>
              </a:rPr>
              <a:t>uses</a:t>
            </a:r>
            <a:endParaRPr lang="en-US" sz="2800" dirty="0">
              <a:solidFill>
                <a:srgbClr val="FFFF00"/>
              </a:solidFill>
            </a:endParaRPr>
          </a:p>
        </p:txBody>
      </p:sp>
      <p:sp>
        <p:nvSpPr>
          <p:cNvPr id="17" name="TextBox 16"/>
          <p:cNvSpPr txBox="1"/>
          <p:nvPr/>
        </p:nvSpPr>
        <p:spPr>
          <a:xfrm>
            <a:off x="8161873" y="1175892"/>
            <a:ext cx="864971" cy="523220"/>
          </a:xfrm>
          <a:prstGeom prst="rect">
            <a:avLst/>
          </a:prstGeom>
          <a:noFill/>
        </p:spPr>
        <p:txBody>
          <a:bodyPr wrap="square" rtlCol="0">
            <a:spAutoFit/>
          </a:bodyPr>
          <a:lstStyle/>
          <a:p>
            <a:r>
              <a:rPr lang="en-US" sz="2800" dirty="0" smtClean="0">
                <a:solidFill>
                  <a:srgbClr val="FFFF00"/>
                </a:solidFill>
              </a:rPr>
              <a:t>uses</a:t>
            </a:r>
            <a:endParaRPr lang="en-US" sz="2800" dirty="0">
              <a:solidFill>
                <a:srgbClr val="FFFF00"/>
              </a:solidFill>
            </a:endParaRPr>
          </a:p>
        </p:txBody>
      </p:sp>
      <p:sp>
        <p:nvSpPr>
          <p:cNvPr id="18" name="TextBox 17"/>
          <p:cNvSpPr txBox="1"/>
          <p:nvPr/>
        </p:nvSpPr>
        <p:spPr>
          <a:xfrm>
            <a:off x="2726723" y="1820562"/>
            <a:ext cx="1826400" cy="523220"/>
          </a:xfrm>
          <a:prstGeom prst="rect">
            <a:avLst/>
          </a:prstGeom>
          <a:noFill/>
        </p:spPr>
        <p:txBody>
          <a:bodyPr wrap="square" rtlCol="0">
            <a:spAutoFit/>
          </a:bodyPr>
          <a:lstStyle/>
          <a:p>
            <a:r>
              <a:rPr lang="en-US" sz="2800" dirty="0" smtClean="0">
                <a:solidFill>
                  <a:srgbClr val="FFFF00"/>
                </a:solidFill>
              </a:rPr>
              <a:t>to pressure</a:t>
            </a:r>
            <a:endParaRPr lang="en-US" sz="2800" dirty="0">
              <a:solidFill>
                <a:srgbClr val="FFFF00"/>
              </a:solidFill>
            </a:endParaRPr>
          </a:p>
        </p:txBody>
      </p:sp>
      <p:sp>
        <p:nvSpPr>
          <p:cNvPr id="19" name="TextBox 18"/>
          <p:cNvSpPr txBox="1"/>
          <p:nvPr/>
        </p:nvSpPr>
        <p:spPr>
          <a:xfrm>
            <a:off x="4858213" y="1820445"/>
            <a:ext cx="1585494" cy="523220"/>
          </a:xfrm>
          <a:prstGeom prst="rect">
            <a:avLst/>
          </a:prstGeom>
          <a:noFill/>
        </p:spPr>
        <p:txBody>
          <a:bodyPr wrap="square" rtlCol="0">
            <a:spAutoFit/>
          </a:bodyPr>
          <a:lstStyle/>
          <a:p>
            <a:r>
              <a:rPr lang="en-US" sz="2800" dirty="0" smtClean="0">
                <a:solidFill>
                  <a:srgbClr val="FFFF00"/>
                </a:solidFill>
              </a:rPr>
              <a:t>to exhort</a:t>
            </a:r>
            <a:endParaRPr lang="en-US" sz="2800" dirty="0">
              <a:solidFill>
                <a:srgbClr val="FFFF00"/>
              </a:solidFill>
            </a:endParaRPr>
          </a:p>
        </p:txBody>
      </p:sp>
      <p:sp>
        <p:nvSpPr>
          <p:cNvPr id="20" name="Rectangle 19"/>
          <p:cNvSpPr/>
          <p:nvPr/>
        </p:nvSpPr>
        <p:spPr>
          <a:xfrm>
            <a:off x="-2" y="5943600"/>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bottom-line commands</a:t>
            </a:r>
            <a:endParaRPr lang="en-US" sz="2800" dirty="0"/>
          </a:p>
        </p:txBody>
      </p:sp>
      <p:sp>
        <p:nvSpPr>
          <p:cNvPr id="21" name="Rectangle 20"/>
          <p:cNvSpPr/>
          <p:nvPr/>
        </p:nvSpPr>
        <p:spPr>
          <a:xfrm>
            <a:off x="6623219" y="5943600"/>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top-line commands</a:t>
            </a:r>
            <a:endParaRPr lang="en-US" sz="2800" dirty="0"/>
          </a:p>
        </p:txBody>
      </p:sp>
      <p:sp>
        <p:nvSpPr>
          <p:cNvPr id="22" name="Down Arrow 21"/>
          <p:cNvSpPr/>
          <p:nvPr/>
        </p:nvSpPr>
        <p:spPr>
          <a:xfrm rot="2528097">
            <a:off x="2369216" y="3168623"/>
            <a:ext cx="374481" cy="320940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23" name="Down Arrow 22"/>
          <p:cNvSpPr/>
          <p:nvPr/>
        </p:nvSpPr>
        <p:spPr>
          <a:xfrm rot="19029525">
            <a:off x="6538955" y="3040937"/>
            <a:ext cx="395418" cy="3365161"/>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26" name="TextBox 25"/>
          <p:cNvSpPr txBox="1"/>
          <p:nvPr/>
        </p:nvSpPr>
        <p:spPr>
          <a:xfrm>
            <a:off x="-2" y="4631783"/>
            <a:ext cx="1826400" cy="954107"/>
          </a:xfrm>
          <a:prstGeom prst="rect">
            <a:avLst/>
          </a:prstGeom>
          <a:noFill/>
        </p:spPr>
        <p:txBody>
          <a:bodyPr wrap="square" rtlCol="0">
            <a:spAutoFit/>
          </a:bodyPr>
          <a:lstStyle/>
          <a:p>
            <a:r>
              <a:rPr lang="en-US" sz="2800" dirty="0" smtClean="0">
                <a:solidFill>
                  <a:srgbClr val="FFFF00"/>
                </a:solidFill>
              </a:rPr>
              <a:t>to act in the flesh</a:t>
            </a:r>
            <a:endParaRPr lang="en-US" sz="2800" dirty="0">
              <a:solidFill>
                <a:srgbClr val="FFFF00"/>
              </a:solidFill>
            </a:endParaRPr>
          </a:p>
        </p:txBody>
      </p:sp>
      <p:sp>
        <p:nvSpPr>
          <p:cNvPr id="27" name="TextBox 26"/>
          <p:cNvSpPr txBox="1"/>
          <p:nvPr/>
        </p:nvSpPr>
        <p:spPr>
          <a:xfrm>
            <a:off x="7539862" y="4631782"/>
            <a:ext cx="1826400" cy="954107"/>
          </a:xfrm>
          <a:prstGeom prst="rect">
            <a:avLst/>
          </a:prstGeom>
          <a:noFill/>
        </p:spPr>
        <p:txBody>
          <a:bodyPr wrap="square" rtlCol="0">
            <a:spAutoFit/>
          </a:bodyPr>
          <a:lstStyle/>
          <a:p>
            <a:r>
              <a:rPr lang="en-US" sz="2800" dirty="0" smtClean="0">
                <a:solidFill>
                  <a:srgbClr val="FFFF00"/>
                </a:solidFill>
              </a:rPr>
              <a:t>to act on revelation</a:t>
            </a:r>
            <a:endParaRPr lang="en-US" sz="2800" dirty="0">
              <a:solidFill>
                <a:srgbClr val="FFFF00"/>
              </a:solidFill>
            </a:endParaRPr>
          </a:p>
        </p:txBody>
      </p:sp>
    </p:spTree>
    <p:extLst>
      <p:ext uri="{BB962C8B-B14F-4D97-AF65-F5344CB8AC3E}">
        <p14:creationId xmlns:p14="http://schemas.microsoft.com/office/powerpoint/2010/main" val="2532772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Oval 5"/>
          <p:cNvSpPr/>
          <p:nvPr/>
        </p:nvSpPr>
        <p:spPr>
          <a:xfrm>
            <a:off x="0" y="-8238"/>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Author</a:t>
            </a:r>
            <a:endParaRPr lang="en-US" sz="3200" dirty="0"/>
          </a:p>
        </p:txBody>
      </p:sp>
      <p:sp>
        <p:nvSpPr>
          <p:cNvPr id="9" name="Oval 8"/>
          <p:cNvSpPr/>
          <p:nvPr/>
        </p:nvSpPr>
        <p:spPr>
          <a:xfrm>
            <a:off x="0" y="3945924"/>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Readers</a:t>
            </a:r>
            <a:endParaRPr lang="en-US" sz="3200" dirty="0"/>
          </a:p>
        </p:txBody>
      </p:sp>
      <p:sp>
        <p:nvSpPr>
          <p:cNvPr id="4" name="TextBox 3"/>
          <p:cNvSpPr txBox="1"/>
          <p:nvPr/>
        </p:nvSpPr>
        <p:spPr>
          <a:xfrm>
            <a:off x="0" y="-8238"/>
            <a:ext cx="9144000" cy="584775"/>
          </a:xfrm>
          <a:prstGeom prst="rect">
            <a:avLst/>
          </a:prstGeom>
          <a:noFill/>
        </p:spPr>
        <p:txBody>
          <a:bodyPr wrap="square" rtlCol="0">
            <a:spAutoFit/>
          </a:bodyPr>
          <a:lstStyle/>
          <a:p>
            <a:r>
              <a:rPr lang="en-US" dirty="0" smtClean="0"/>
              <a:t>			</a:t>
            </a:r>
            <a:r>
              <a:rPr lang="en-US" sz="3200" dirty="0" smtClean="0">
                <a:solidFill>
                  <a:schemeClr val="bg1"/>
                </a:solidFill>
              </a:rPr>
              <a:t>Paul and Timothy</a:t>
            </a:r>
          </a:p>
        </p:txBody>
      </p:sp>
      <p:sp>
        <p:nvSpPr>
          <p:cNvPr id="28" name="TextBox 27"/>
          <p:cNvSpPr txBox="1"/>
          <p:nvPr/>
        </p:nvSpPr>
        <p:spPr>
          <a:xfrm>
            <a:off x="0" y="3945924"/>
            <a:ext cx="9144000" cy="584775"/>
          </a:xfrm>
          <a:prstGeom prst="rect">
            <a:avLst/>
          </a:prstGeom>
          <a:noFill/>
        </p:spPr>
        <p:txBody>
          <a:bodyPr wrap="square" rtlCol="0">
            <a:spAutoFit/>
          </a:bodyPr>
          <a:lstStyle/>
          <a:p>
            <a:r>
              <a:rPr lang="en-US" dirty="0" smtClean="0"/>
              <a:t>			</a:t>
            </a:r>
            <a:r>
              <a:rPr lang="en-US" sz="3200" dirty="0" smtClean="0">
                <a:solidFill>
                  <a:schemeClr val="bg1"/>
                </a:solidFill>
              </a:rPr>
              <a:t>Believers in Philippian church</a:t>
            </a:r>
          </a:p>
        </p:txBody>
      </p:sp>
    </p:spTree>
    <p:extLst>
      <p:ext uri="{BB962C8B-B14F-4D97-AF65-F5344CB8AC3E}">
        <p14:creationId xmlns:p14="http://schemas.microsoft.com/office/powerpoint/2010/main" val="71245793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TotalTime>
  <Words>1123</Words>
  <Application>Microsoft Office PowerPoint</Application>
  <PresentationFormat>On-screen Show (4:3)</PresentationFormat>
  <Paragraphs>165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23</cp:revision>
  <dcterms:created xsi:type="dcterms:W3CDTF">2016-07-05T15:35:47Z</dcterms:created>
  <dcterms:modified xsi:type="dcterms:W3CDTF">2016-07-15T12:50:35Z</dcterms:modified>
</cp:coreProperties>
</file>